
<file path=[Content_Types].xml><?xml version="1.0" encoding="utf-8"?>
<Types xmlns="http://schemas.openxmlformats.org/package/2006/content-types">
  <Default Extension="mpeg"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96" r:id="rId1"/>
    <p:sldMasterId id="2147483708" r:id="rId2"/>
    <p:sldMasterId id="2147483720" r:id="rId3"/>
    <p:sldMasterId id="2147483792" r:id="rId4"/>
  </p:sldMasterIdLst>
  <p:notesMasterIdLst>
    <p:notesMasterId r:id="rId29"/>
  </p:notesMasterIdLst>
  <p:sldIdLst>
    <p:sldId id="257" r:id="rId5"/>
    <p:sldId id="279" r:id="rId6"/>
    <p:sldId id="28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83" r:id="rId23"/>
    <p:sldId id="278" r:id="rId24"/>
    <p:sldId id="284" r:id="rId25"/>
    <p:sldId id="282" r:id="rId26"/>
    <p:sldId id="285" r:id="rId27"/>
    <p:sldId id="28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0383" autoAdjust="0"/>
  </p:normalViewPr>
  <p:slideViewPr>
    <p:cSldViewPr>
      <p:cViewPr varScale="1">
        <p:scale>
          <a:sx n="54" d="100"/>
          <a:sy n="54" d="100"/>
        </p:scale>
        <p:origin x="-18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3F32B8-5CB1-42FA-A0EC-95AD4D4B9CEB}" type="datetimeFigureOut">
              <a:rPr lang="en-US" smtClean="0"/>
              <a:t>10-Sep-20</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7D06B8-E3F6-4326-97EA-ECE47E553B6F}" type="slidenum">
              <a:rPr lang="en-US" smtClean="0"/>
              <a:t>‹N°›</a:t>
            </a:fld>
            <a:endParaRPr lang="en-US"/>
          </a:p>
        </p:txBody>
      </p:sp>
    </p:spTree>
    <p:extLst>
      <p:ext uri="{BB962C8B-B14F-4D97-AF65-F5344CB8AC3E}">
        <p14:creationId xmlns:p14="http://schemas.microsoft.com/office/powerpoint/2010/main" val="1176836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BFCD228-DCD0-4428-890E-441E786A91BA}"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quand on lance e logiciel on trouve une fenêtre qui contient les composants qui définissent Arduino sous LabVIEW en cliquant clique droit et cherche le mot Arduino dans la palette de fonctions, à l’aide de cette fenêtre on peut programmer la carte Arduino sous le logiciel LabVIEW.</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12</a:t>
            </a:fld>
            <a:endParaRPr lang="en-US"/>
          </a:p>
        </p:txBody>
      </p:sp>
    </p:spTree>
    <p:extLst>
      <p:ext uri="{BB962C8B-B14F-4D97-AF65-F5344CB8AC3E}">
        <p14:creationId xmlns:p14="http://schemas.microsoft.com/office/powerpoint/2010/main" val="93171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J’ai choisis d’utiliser </a:t>
            </a:r>
            <a:r>
              <a:rPr lang="fr-FR" sz="1200" dirty="0" smtClean="0">
                <a:latin typeface="Cambria" pitchFamily="18" charset="0"/>
                <a:ea typeface="Cambria" pitchFamily="18" charset="0"/>
              </a:rPr>
              <a:t>Le module OV7670 qui appartient à la famille d’ArduCAM ; un projet open source assez simple pour être facilement utilisé avec un Arduino, il est utilisé dans plusieurs applications comme les caméras de robot, caméras scientifiques etc. </a:t>
            </a:r>
            <a:endParaRPr lang="en-US" sz="1200" dirty="0" smtClean="0">
              <a:latin typeface="Cambria" pitchFamily="18" charset="0"/>
              <a:ea typeface="Cambria" pitchFamily="18" charset="0"/>
            </a:endParaRPr>
          </a:p>
          <a:p>
            <a:r>
              <a:rPr lang="fr-FR" dirty="0" smtClean="0"/>
              <a:t>   </a:t>
            </a:r>
          </a:p>
          <a:p>
            <a:endParaRPr lang="fr-FR" dirty="0" smtClean="0"/>
          </a:p>
          <a:p>
            <a:endParaRPr lang="fr-FR" dirty="0" smtClean="0"/>
          </a:p>
          <a:p>
            <a:r>
              <a:rPr lang="fr-FR" sz="1200" dirty="0" smtClean="0">
                <a:latin typeface="Cambria" pitchFamily="18" charset="0"/>
                <a:ea typeface="Cambria" pitchFamily="18" charset="0"/>
              </a:rPr>
              <a:t>Le module OV7670  </a:t>
            </a:r>
            <a:r>
              <a:rPr lang="fr-FR" dirty="0" smtClean="0"/>
              <a:t>possède plusieurs avantages: il est d’une petite taille, une faible tension de fonctionnement et il est possible de paramétrer la qualité des images, le format des données et le mode de transmission, et il peut facilement être interfacée sur une carte Arduino.</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Calibri" pitchFamily="34" charset="0"/>
                <a:ea typeface="Cambria" pitchFamily="18" charset="0"/>
                <a:cs typeface="Calibri" pitchFamily="34" charset="0"/>
              </a:rPr>
              <a:t>La figure ci-dessus présente le câblage utilisé pour connecter la caméra OV7670 à l’Arduino.</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13</a:t>
            </a:fld>
            <a:endParaRPr lang="en-US"/>
          </a:p>
        </p:txBody>
      </p:sp>
    </p:spTree>
    <p:extLst>
      <p:ext uri="{BB962C8B-B14F-4D97-AF65-F5344CB8AC3E}">
        <p14:creationId xmlns:p14="http://schemas.microsoft.com/office/powerpoint/2010/main" val="197820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14</a:t>
            </a:fld>
            <a:endParaRPr lang="en-US"/>
          </a:p>
        </p:txBody>
      </p:sp>
    </p:spTree>
    <p:extLst>
      <p:ext uri="{BB962C8B-B14F-4D97-AF65-F5344CB8AC3E}">
        <p14:creationId xmlns:p14="http://schemas.microsoft.com/office/powerpoint/2010/main" val="145284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première méthode que j’ai essayé consiste d’installé un logiciel qui porte le nom ‘LOGICIEL D’ACQUISITION DE VISION</a:t>
            </a:r>
          </a:p>
          <a:p>
            <a:r>
              <a:rPr lang="fr-FR" dirty="0" smtClean="0"/>
              <a:t>et  appartient à la famille ‘’NATIONAL INSTRUMENTS’.</a:t>
            </a:r>
          </a:p>
          <a:p>
            <a:endParaRPr lang="fr-FR" dirty="0" smtClean="0"/>
          </a:p>
          <a:p>
            <a:r>
              <a:rPr lang="fr-FR" dirty="0" smtClean="0"/>
              <a:t>A l’aide de ce logiciel on  peut  visualiser et enregistrer des images à partir d’une série d’interfaces de caméra standard, et on peut programmer à travers LabVIEW des applications à l’aide de différentes instructions qui s’ajoute sous le nom ‘’vision and motion’’ dans la palette de fonctions dès qu’on installe NI VAS.</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15</a:t>
            </a:fld>
            <a:endParaRPr lang="en-US"/>
          </a:p>
        </p:txBody>
      </p:sp>
    </p:spTree>
    <p:extLst>
      <p:ext uri="{BB962C8B-B14F-4D97-AF65-F5344CB8AC3E}">
        <p14:creationId xmlns:p14="http://schemas.microsoft.com/office/powerpoint/2010/main" val="1089037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L’idée principale été de connecter la carte Arduino avec l’ordinateur via port USB et choisir le port qu’on a utilisé pour la connexion, mais cette approche ne marche qu’avec une webcam donc j’été  obligé de cherché une autre approche pour afficher l’image capturer par notre ArduCAM de module OV7670.</a:t>
            </a:r>
          </a:p>
          <a:p>
            <a:endParaRPr lang="fr-FR" dirty="0" smtClean="0"/>
          </a:p>
          <a:p>
            <a:endParaRPr lang="fr-FR" dirty="0" smtClean="0"/>
          </a:p>
          <a:p>
            <a:r>
              <a:rPr lang="fr-FR" dirty="0" smtClean="0"/>
              <a:t>OPEN CAMERA VI : Ouvre la caméra et définit le port auquel la caméra est connecter. </a:t>
            </a:r>
          </a:p>
          <a:p>
            <a:r>
              <a:rPr lang="fr-FR" dirty="0" smtClean="0"/>
              <a:t>CONFIGURE GRAB VI : Configure et démarre une acquisition instantanée.</a:t>
            </a:r>
          </a:p>
          <a:p>
            <a:r>
              <a:rPr lang="fr-FR" dirty="0" smtClean="0"/>
              <a:t>IMAQ CREATE VI : Crée un emplacement de mémoire temporaire pour une image</a:t>
            </a:r>
          </a:p>
          <a:p>
            <a:r>
              <a:rPr lang="fr-FR" dirty="0" smtClean="0"/>
              <a:t>SNAP VI : Sert à capturer l’image</a:t>
            </a:r>
          </a:p>
          <a:p>
            <a:r>
              <a:rPr lang="fr-FR" dirty="0" smtClean="0"/>
              <a:t>IMAGE DISPLAY : Où nous allons afficher l'image</a:t>
            </a:r>
          </a:p>
          <a:p>
            <a:r>
              <a:rPr lang="fr-FR" dirty="0" smtClean="0"/>
              <a:t>CLOSE CAMERA VI : Arrête l’acquisition en cours</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16</a:t>
            </a:fld>
            <a:endParaRPr lang="en-US"/>
          </a:p>
        </p:txBody>
      </p:sp>
    </p:spTree>
    <p:extLst>
      <p:ext uri="{BB962C8B-B14F-4D97-AF65-F5344CB8AC3E}">
        <p14:creationId xmlns:p14="http://schemas.microsoft.com/office/powerpoint/2010/main" val="79256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et il  sert à afficher des images et des vidéos capturées par une ArduCAM de n’importe quelle module et les stocker dans un dossier, puis on va les afficher dans le logiciel LabVIEW.</a:t>
            </a:r>
          </a:p>
          <a:p>
            <a:endParaRPr lang="fr-FR" dirty="0" smtClean="0"/>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 En ouvrant le logiciel ‘’ArduCAM Host App’’ on doit sélectionner </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le bon port COM pour notre carte Arduino et sélectionner le bon </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débit en bauds pour le COM. </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Une fois qu’on cliqué sur le bouton ouvrir, le bouton capture s’est </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activé et une image s’affiche dans ’interface de logiciel et on peut</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maintenant exécuter manuellement la commande de capture en </a:t>
            </a:r>
          </a:p>
          <a:p>
            <a:pPr marL="0" indent="0" algn="justLow">
              <a:buClr>
                <a:schemeClr val="accent2">
                  <a:lumMod val="60000"/>
                  <a:lumOff val="40000"/>
                </a:schemeClr>
              </a:buClr>
              <a:buSzPct val="100000"/>
              <a:buNone/>
            </a:pPr>
            <a:r>
              <a:rPr lang="fr-FR" sz="1200" dirty="0" smtClean="0">
                <a:solidFill>
                  <a:schemeClr val="tx1"/>
                </a:solidFill>
                <a:latin typeface="Calibri" pitchFamily="34" charset="0"/>
                <a:ea typeface="Cambria" pitchFamily="18" charset="0"/>
                <a:cs typeface="Calibri" pitchFamily="34" charset="0"/>
              </a:rPr>
              <a:t>cliquant sur le bouton capture</a:t>
            </a:r>
          </a:p>
          <a:p>
            <a:pPr marL="0" indent="0" algn="justLow">
              <a:buClr>
                <a:schemeClr val="accent2">
                  <a:lumMod val="60000"/>
                  <a:lumOff val="40000"/>
                </a:schemeClr>
              </a:buClr>
              <a:buSzPct val="100000"/>
              <a:buNone/>
            </a:pPr>
            <a:endParaRPr lang="fr-FR" sz="1200" dirty="0" smtClean="0">
              <a:solidFill>
                <a:schemeClr val="tx1"/>
              </a:solidFill>
              <a:latin typeface="Calibri" pitchFamily="34" charset="0"/>
              <a:ea typeface="Cambria" pitchFamily="18" charset="0"/>
              <a:cs typeface="Calibri" pitchFamily="34" charset="0"/>
            </a:endParaRPr>
          </a:p>
          <a:p>
            <a:pPr marL="0" marR="0" indent="0" algn="justLow" defTabSz="914400" rtl="0" eaLnBrk="1" fontAlgn="auto" latinLnBrk="0" hangingPunct="1">
              <a:lnSpc>
                <a:spcPct val="100000"/>
              </a:lnSpc>
              <a:spcBef>
                <a:spcPts val="0"/>
              </a:spcBef>
              <a:spcAft>
                <a:spcPts val="0"/>
              </a:spcAft>
              <a:buClr>
                <a:schemeClr val="accent2">
                  <a:lumMod val="60000"/>
                  <a:lumOff val="40000"/>
                </a:schemeClr>
              </a:buClr>
              <a:buSzPct val="100000"/>
              <a:buFontTx/>
              <a:buNone/>
              <a:tabLst/>
              <a:defRPr/>
            </a:pPr>
            <a:r>
              <a:rPr lang="fr-FR" sz="1200" kern="1200" dirty="0" smtClean="0">
                <a:solidFill>
                  <a:schemeClr val="tx1"/>
                </a:solidFill>
                <a:effectLst/>
                <a:latin typeface="+mn-lt"/>
                <a:ea typeface="+mn-ea"/>
                <a:cs typeface="+mn-cs"/>
              </a:rPr>
              <a:t>Et pour capturer une Vidéo il faut tout simplement sélectionner l’option SaveImage et l’option AutoCap qui sert à capturé automatiquement à base de l’intervalle de temps définit et ensuite combiner toutes les images de capture dans un fichier AVI et créer un vidéo qu’on va l’afficher en logiciel LabVIEW par suite</a:t>
            </a:r>
            <a:endParaRPr lang="en-US" sz="1200" kern="1200" dirty="0" smtClean="0">
              <a:solidFill>
                <a:schemeClr val="tx1"/>
              </a:solidFill>
              <a:effectLst/>
              <a:latin typeface="+mn-lt"/>
              <a:ea typeface="+mn-ea"/>
              <a:cs typeface="+mn-cs"/>
            </a:endParaRPr>
          </a:p>
          <a:p>
            <a:pPr marL="0" indent="0" algn="justLow">
              <a:buClr>
                <a:schemeClr val="accent2">
                  <a:lumMod val="60000"/>
                  <a:lumOff val="40000"/>
                </a:schemeClr>
              </a:buClr>
              <a:buSzPct val="100000"/>
              <a:buNone/>
            </a:pPr>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17</a:t>
            </a:fld>
            <a:endParaRPr lang="en-US"/>
          </a:p>
        </p:txBody>
      </p:sp>
    </p:spTree>
    <p:extLst>
      <p:ext uri="{BB962C8B-B14F-4D97-AF65-F5344CB8AC3E}">
        <p14:creationId xmlns:p14="http://schemas.microsoft.com/office/powerpoint/2010/main" val="192039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chemeClr val="tx1"/>
                </a:solidFill>
                <a:latin typeface="Calibri" pitchFamily="34" charset="0"/>
                <a:ea typeface="Cambria" pitchFamily="18" charset="0"/>
                <a:cs typeface="Calibri" pitchFamily="34" charset="0"/>
              </a:rPr>
              <a:t>Et pour pouvoir faire</a:t>
            </a:r>
            <a:r>
              <a:rPr lang="fr-FR" sz="1600" baseline="0" dirty="0" smtClean="0">
                <a:solidFill>
                  <a:schemeClr val="tx1"/>
                </a:solidFill>
                <a:latin typeface="Calibri" pitchFamily="34" charset="0"/>
                <a:ea typeface="Cambria" pitchFamily="18" charset="0"/>
                <a:cs typeface="Calibri" pitchFamily="34" charset="0"/>
              </a:rPr>
              <a:t> cela</a:t>
            </a:r>
            <a:r>
              <a:rPr lang="fr-FR" sz="1600" dirty="0" smtClean="0">
                <a:solidFill>
                  <a:schemeClr val="tx1"/>
                </a:solidFill>
                <a:latin typeface="Calibri" pitchFamily="34" charset="0"/>
                <a:ea typeface="Cambria" pitchFamily="18" charset="0"/>
                <a:cs typeface="Calibri" pitchFamily="34" charset="0"/>
              </a:rPr>
              <a:t> on doit construire le programme suivant qui sert à réaliser cette tâche.</a:t>
            </a:r>
          </a:p>
          <a:p>
            <a:pPr marL="0" marR="0" lvl="2" indent="0" algn="l" defTabSz="914400" rtl="0" eaLnBrk="1" fontAlgn="auto" latinLnBrk="0" hangingPunct="1">
              <a:lnSpc>
                <a:spcPct val="100000"/>
              </a:lnSpc>
              <a:spcBef>
                <a:spcPts val="0"/>
              </a:spcBef>
              <a:spcAft>
                <a:spcPts val="0"/>
              </a:spcAft>
              <a:buClrTx/>
              <a:buSzTx/>
              <a:buFontTx/>
              <a:buNone/>
              <a:tabLst/>
              <a:defRPr/>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r>
              <a:rPr lang="fr-FR" sz="1600" dirty="0" smtClean="0">
                <a:solidFill>
                  <a:schemeClr val="tx1"/>
                </a:solidFill>
                <a:latin typeface="Calibri" pitchFamily="34" charset="0"/>
                <a:ea typeface="Cambria" pitchFamily="18" charset="0"/>
                <a:cs typeface="Calibri" pitchFamily="34" charset="0"/>
              </a:rPr>
              <a:t>       </a:t>
            </a:r>
          </a:p>
          <a:p>
            <a:pPr marL="0" marR="0" lvl="2" indent="0" algn="l" defTabSz="914400" rtl="0" eaLnBrk="1" fontAlgn="auto" latinLnBrk="0" hangingPunct="1">
              <a:lnSpc>
                <a:spcPct val="100000"/>
              </a:lnSpc>
              <a:spcBef>
                <a:spcPts val="0"/>
              </a:spcBef>
              <a:spcAft>
                <a:spcPts val="0"/>
              </a:spcAft>
              <a:buClrTx/>
              <a:buSzTx/>
              <a:buFontTx/>
              <a:buNone/>
              <a:tabLst/>
              <a:defRPr/>
            </a:pPr>
            <a:endParaRPr lang="fr-FR" sz="1600" dirty="0" smtClean="0">
              <a:solidFill>
                <a:schemeClr val="tx1"/>
              </a:solidFill>
              <a:latin typeface="Calibri" pitchFamily="34" charset="0"/>
              <a:ea typeface="Cambria" pitchFamily="18" charset="0"/>
              <a:cs typeface="Calibri" pitchFamily="34" charset="0"/>
            </a:endParaRP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18</a:t>
            </a:fld>
            <a:endParaRPr lang="en-US"/>
          </a:p>
        </p:txBody>
      </p:sp>
    </p:spTree>
    <p:extLst>
      <p:ext uri="{BB962C8B-B14F-4D97-AF65-F5344CB8AC3E}">
        <p14:creationId xmlns:p14="http://schemas.microsoft.com/office/powerpoint/2010/main" val="104820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programme utilisé est simple, il compose d’une instruction ‘’File Path Control’’ qu’on peut trouver dans la palette de contrôle sous ‘’string &amp; </a:t>
            </a:r>
            <a:r>
              <a:rPr lang="fr-FR" dirty="0" err="1" smtClean="0"/>
              <a:t>path</a:t>
            </a:r>
            <a:r>
              <a:rPr lang="fr-FR" dirty="0" smtClean="0"/>
              <a:t>’’ qui sert à accéder le fichier où se trouve l’image qu’on veut utiliser. un sous VI du nom ‘‘Read PNG  file’’ qu’on trouve cette fois dans la palette de fonctions sous ‘’</a:t>
            </a:r>
            <a:r>
              <a:rPr lang="fr-FR" dirty="0" err="1" smtClean="0"/>
              <a:t>Graphics</a:t>
            </a:r>
            <a:r>
              <a:rPr lang="fr-FR" dirty="0" smtClean="0"/>
              <a:t> &amp; Sound’’ sert à lire notre image.</a:t>
            </a:r>
          </a:p>
          <a:p>
            <a:endParaRPr lang="fr-FR" dirty="0" smtClean="0"/>
          </a:p>
          <a:p>
            <a:r>
              <a:rPr lang="fr-FR" dirty="0" smtClean="0"/>
              <a:t>On peut créer une indicateur dans ce sous VI pour pouvoir afficher les informations sur la photo utilisé. Et dernièrement sous  ‘</a:t>
            </a:r>
            <a:r>
              <a:rPr lang="fr-FR" dirty="0" err="1" smtClean="0"/>
              <a:t>Graphics</a:t>
            </a:r>
            <a:r>
              <a:rPr lang="fr-FR" dirty="0" smtClean="0"/>
              <a:t> &amp; Sound’ une autre fois on choisit le sous VI ‘‘</a:t>
            </a:r>
            <a:r>
              <a:rPr lang="fr-FR" dirty="0" err="1" smtClean="0"/>
              <a:t>Draw</a:t>
            </a:r>
            <a:r>
              <a:rPr lang="fr-FR" dirty="0" smtClean="0"/>
              <a:t> </a:t>
            </a:r>
            <a:r>
              <a:rPr lang="fr-FR" dirty="0" err="1" smtClean="0"/>
              <a:t>Fattened</a:t>
            </a:r>
            <a:r>
              <a:rPr lang="fr-FR" dirty="0" smtClean="0"/>
              <a:t> Pixmap’’ qui sert à examiner le cluster d'images, puis crée les informations appropriées pour un indicateur d'image.</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19</a:t>
            </a:fld>
            <a:endParaRPr lang="en-US"/>
          </a:p>
        </p:txBody>
      </p:sp>
    </p:spTree>
    <p:extLst>
      <p:ext uri="{BB962C8B-B14F-4D97-AF65-F5344CB8AC3E}">
        <p14:creationId xmlns:p14="http://schemas.microsoft.com/office/powerpoint/2010/main" val="2436177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Comme on a déjà mentionné la vidéo prise par l’application ‘’ArduCAM Host App’’ est du type</a:t>
            </a:r>
            <a:r>
              <a:rPr lang="fr-FR" baseline="0" dirty="0" smtClean="0"/>
              <a:t> </a:t>
            </a:r>
            <a:r>
              <a:rPr lang="fr-FR" dirty="0" smtClean="0"/>
              <a:t>AVI et pour l’afficher en logiciel LabVIEW on va créer un programmes à l’aide de les instructions d’AVI dans la palette de fonctions qui se trouve dans ‘’vision utilities’ avec les sous VI ‘Vision and motion’ qui s’ajoute quand on installe le logiciel ‘’Vision And Acquisition’’</a:t>
            </a:r>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20</a:t>
            </a:fld>
            <a:endParaRPr lang="en-US"/>
          </a:p>
        </p:txBody>
      </p:sp>
    </p:spTree>
    <p:extLst>
      <p:ext uri="{BB962C8B-B14F-4D97-AF65-F5344CB8AC3E}">
        <p14:creationId xmlns:p14="http://schemas.microsoft.com/office/powerpoint/2010/main" val="119515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900"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22</a:t>
            </a:fld>
            <a:endParaRPr lang="en-US"/>
          </a:p>
        </p:txBody>
      </p:sp>
    </p:spTree>
    <p:extLst>
      <p:ext uri="{BB962C8B-B14F-4D97-AF65-F5344CB8AC3E}">
        <p14:creationId xmlns:p14="http://schemas.microsoft.com/office/powerpoint/2010/main" val="416870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800" dirty="0" smtClean="0">
                <a:solidFill>
                  <a:schemeClr val="tx1"/>
                </a:solidFill>
                <a:latin typeface="Calibri" pitchFamily="34" charset="0"/>
                <a:ea typeface="Times New Roman"/>
                <a:cs typeface="Calibri" pitchFamily="34" charset="0"/>
              </a:rPr>
              <a:t>qui se compose de Massimo Banzi, David Cuartielles, Nicholas Zambetti et David Mellis, rejoint après par Tom Igoe et Gianluca Martino.</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8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800" dirty="0" smtClean="0"/>
              <a:t>Il y a dix ans programmé un microcontrôleur pareil à la carte Arduino été</a:t>
            </a:r>
            <a:r>
              <a:rPr lang="fr-FR" sz="800" baseline="0" dirty="0" smtClean="0"/>
              <a:t> assez compliqué, très couteux et consommateur de temps Pour cette raison que des enseignants de l’institut de conception et d’intégration d’Ivrea  ont proposé à leurs étudiants  de développer une carte électronique qui permettant de simplifier cette programmation.</a:t>
            </a:r>
            <a:endParaRPr lang="en-US" sz="800" dirty="0" smtClean="0"/>
          </a:p>
          <a:p>
            <a:r>
              <a:rPr lang="fr-FR" sz="800" dirty="0" smtClean="0"/>
              <a:t>Dont le but est de réaliser tout type de projets grâce à une petite carte électronique à la base d’un microcontrôleur facilement programmable</a:t>
            </a:r>
            <a:endParaRPr lang="en-US" sz="800"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4</a:t>
            </a:fld>
            <a:endParaRPr lang="en-US" dirty="0"/>
          </a:p>
        </p:txBody>
      </p:sp>
    </p:spTree>
    <p:extLst>
      <p:ext uri="{BB962C8B-B14F-4D97-AF65-F5344CB8AC3E}">
        <p14:creationId xmlns:p14="http://schemas.microsoft.com/office/powerpoint/2010/main" val="275071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BFCD228-DCD0-4428-890E-441E786A91BA}" type="slidenum">
              <a:rPr lang="fr-FR" smtClean="0"/>
              <a:pPr/>
              <a:t>24</a:t>
            </a:fld>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dirty="0" smtClean="0">
                <a:solidFill>
                  <a:schemeClr val="tx1"/>
                </a:solidFill>
                <a:latin typeface="Calibri" pitchFamily="34" charset="0"/>
                <a:ea typeface="Times New Roman"/>
                <a:cs typeface="Calibri" pitchFamily="34" charset="0"/>
              </a:rPr>
              <a:t>On peux alimenter la carte Arduino UNO par câble USB ou directement par le connecteur jack DC avec une tension compris entre 5 et 12 V. Il dispose aussi d’un régulateur de tension pour contrôler la tension d’alimentation et la stabiliser à la bonne tension</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Aussi plusieurs autre broches</a:t>
            </a:r>
            <a:r>
              <a:rPr lang="fr-FR" baseline="0" dirty="0" smtClean="0"/>
              <a:t> que vous trouvé bien expliqué dans </a:t>
            </a:r>
            <a:r>
              <a:rPr lang="fr-FR" baseline="0" smtClean="0"/>
              <a:t>le rapport </a:t>
            </a:r>
            <a:r>
              <a:rPr lang="fr-FR" baseline="0" dirty="0" smtClean="0"/>
              <a:t>page 9 et 10	</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5</a:t>
            </a:fld>
            <a:endParaRPr lang="en-US" dirty="0"/>
          </a:p>
        </p:txBody>
      </p:sp>
    </p:spTree>
    <p:extLst>
      <p:ext uri="{BB962C8B-B14F-4D97-AF65-F5344CB8AC3E}">
        <p14:creationId xmlns:p14="http://schemas.microsoft.com/office/powerpoint/2010/main" val="723085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logiciel qu’on utilise pour programmer la carte Arduino s’appelle ARDUINO IDE, un logiciel simple et gratuit qu’on peut télécharger sur le site officiel d’Arduino.</a:t>
            </a:r>
          </a:p>
          <a:p>
            <a:r>
              <a:rPr lang="fr-FR" dirty="0" smtClean="0"/>
              <a:t>L’IDE Arduino permet :</a:t>
            </a:r>
          </a:p>
          <a:p>
            <a:r>
              <a:rPr lang="fr-FR" dirty="0" smtClean="0"/>
              <a:t>•	d’éditer un programme : des croquis (sketch en Anglais),</a:t>
            </a:r>
          </a:p>
          <a:p>
            <a:r>
              <a:rPr lang="fr-FR" dirty="0" smtClean="0"/>
              <a:t>•	de compiler ce programme dans le langage « machine » de l’Arduino,</a:t>
            </a:r>
          </a:p>
          <a:p>
            <a:r>
              <a:rPr lang="fr-FR" dirty="0" smtClean="0"/>
              <a:t>•	de télé verser le programme dans la mémoire  de l’Arduino,</a:t>
            </a:r>
          </a:p>
          <a:p>
            <a:r>
              <a:rPr lang="fr-FR" dirty="0" smtClean="0"/>
              <a:t>•	de communiquer avec la carte Arduino grâce au terminal.</a:t>
            </a:r>
          </a:p>
          <a:p>
            <a:endParaRPr lang="fr-FR" dirty="0" smtClean="0"/>
          </a:p>
          <a:p>
            <a:endParaRPr lang="fr-FR" dirty="0" smtClean="0"/>
          </a:p>
          <a:p>
            <a:r>
              <a:rPr lang="fr-FR" sz="1200" b="1" kern="1200" dirty="0" smtClean="0">
                <a:solidFill>
                  <a:schemeClr val="tx1"/>
                </a:solidFill>
                <a:effectLst/>
                <a:latin typeface="+mn-lt"/>
                <a:ea typeface="+mn-ea"/>
                <a:cs typeface="+mn-cs"/>
              </a:rPr>
              <a:t>MENU :</a:t>
            </a:r>
            <a:r>
              <a:rPr lang="fr-FR" sz="1200" kern="1200" dirty="0" smtClean="0">
                <a:solidFill>
                  <a:schemeClr val="tx1"/>
                </a:solidFill>
                <a:effectLst/>
                <a:latin typeface="+mn-lt"/>
                <a:ea typeface="+mn-ea"/>
                <a:cs typeface="+mn-cs"/>
              </a:rPr>
              <a:t> Il contient les boutons qu’on va utiliser lorsqu’on va programmer nos cartes, les deux premiers boutons dans ce cadre sert à vérifier le programme et le télé verser sur la carte.</a:t>
            </a:r>
            <a:endParaRPr lang="en-US"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Fenêtre de programmation : </a:t>
            </a:r>
            <a:r>
              <a:rPr lang="fr-FR" sz="1200" kern="1200" dirty="0" smtClean="0">
                <a:solidFill>
                  <a:schemeClr val="tx1"/>
                </a:solidFill>
                <a:effectLst/>
                <a:latin typeface="+mn-lt"/>
                <a:ea typeface="+mn-ea"/>
                <a:cs typeface="+mn-cs"/>
              </a:rPr>
              <a:t>ce bloc va contenir le programme que nous allons créer</a:t>
            </a:r>
            <a:r>
              <a:rPr lang="fr-FR"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Fenêtre de console : </a:t>
            </a:r>
            <a:r>
              <a:rPr lang="fr-FR" sz="1200" kern="1200" dirty="0" smtClean="0">
                <a:solidFill>
                  <a:schemeClr val="tx1"/>
                </a:solidFill>
                <a:effectLst/>
                <a:latin typeface="+mn-lt"/>
                <a:ea typeface="+mn-ea"/>
                <a:cs typeface="+mn-cs"/>
              </a:rPr>
              <a:t>ce dernier bloc est important car il va nous aider à corriger les fautes dans notre programme</a:t>
            </a:r>
            <a:endParaRPr lang="en-US" sz="1200" kern="1200" dirty="0" smtClean="0">
              <a:solidFill>
                <a:schemeClr val="tx1"/>
              </a:solidFill>
              <a:effectLst/>
              <a:latin typeface="+mn-lt"/>
              <a:ea typeface="+mn-ea"/>
              <a:cs typeface="+mn-cs"/>
            </a:endParaRPr>
          </a:p>
          <a:p>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6</a:t>
            </a:fld>
            <a:endParaRPr lang="en-US"/>
          </a:p>
        </p:txBody>
      </p:sp>
    </p:spTree>
    <p:extLst>
      <p:ext uri="{BB962C8B-B14F-4D97-AF65-F5344CB8AC3E}">
        <p14:creationId xmlns:p14="http://schemas.microsoft.com/office/powerpoint/2010/main" val="379551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 La partie déclaration de variable: on trouve dans cette partie la déclaration des variables qu’on va utiliser dans le programme. C’est une partie optionnelle. </a:t>
            </a:r>
          </a:p>
          <a:p>
            <a:r>
              <a:rPr lang="fr-FR" dirty="0" smtClean="0"/>
              <a:t>2 : La partie initialisation et configuration des entrées/sorties : la fonction setup () : Cette fonction est la partie où on écrit le code qui ne s’exécute qu’une seule fois lorsque le programme commence et quand le bouton reset est pressé. On trouve dans cette partie les déclarations des entrées et de sorties des autres réglages.</a:t>
            </a:r>
          </a:p>
          <a:p>
            <a:r>
              <a:rPr lang="fr-FR" dirty="0" smtClean="0"/>
              <a:t>3 : La partie principale: la fonction loop () : Cette fonction est la partie principale qui contenu le programme et il s’exécute en loop, ça veut dire on le ré exécute chaque fois il est terminé encore et encore </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7</a:t>
            </a:fld>
            <a:endParaRPr lang="en-US"/>
          </a:p>
        </p:txBody>
      </p:sp>
    </p:spTree>
    <p:extLst>
      <p:ext uri="{BB962C8B-B14F-4D97-AF65-F5344CB8AC3E}">
        <p14:creationId xmlns:p14="http://schemas.microsoft.com/office/powerpoint/2010/main" val="318134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principe est simple, chaque type de commande possède une forme (et une couleur) et on peut les rassembler en respectant les formes d’assemblage. Les ordres peuvent être donnés à la suite. Comme pour un programme en langage syntaxique.</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8</a:t>
            </a:fld>
            <a:endParaRPr lang="en-US"/>
          </a:p>
        </p:txBody>
      </p:sp>
    </p:spTree>
    <p:extLst>
      <p:ext uri="{BB962C8B-B14F-4D97-AF65-F5344CB8AC3E}">
        <p14:creationId xmlns:p14="http://schemas.microsoft.com/office/powerpoint/2010/main" val="139638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LabVIEW est un logiciel de programmation crée par National Instruments en 1986. Sa particularité est qu’il spécialise dans la programmation graphique (le langage G) qui facilitent la complexité de programmation  et donc diminuer les délais de développement. </a:t>
            </a:r>
            <a:r>
              <a:rPr lang="fr-FR" sz="1200" dirty="0" smtClean="0">
                <a:solidFill>
                  <a:schemeClr val="tx1"/>
                </a:solidFill>
                <a:latin typeface="Cambria" pitchFamily="18" charset="0"/>
                <a:ea typeface="Cambria"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chemeClr val="tx1"/>
              </a:solidFill>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chemeClr val="tx1"/>
              </a:solidFill>
              <a:latin typeface="Cambria" pitchFamily="18" charset="0"/>
              <a:ea typeface="Cambria"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smtClean="0">
                <a:solidFill>
                  <a:schemeClr val="tx1"/>
                </a:solidFill>
                <a:latin typeface="Cambria" pitchFamily="18" charset="0"/>
                <a:ea typeface="Cambria" pitchFamily="18" charset="0"/>
                <a:cs typeface="Calibri" pitchFamily="34" charset="0"/>
              </a:rPr>
              <a:t>Ce </a:t>
            </a:r>
            <a:r>
              <a:rPr lang="fr-FR" sz="1200" dirty="0" smtClean="0">
                <a:solidFill>
                  <a:schemeClr val="tx1"/>
                </a:solidFill>
                <a:latin typeface="Cambria" pitchFamily="18" charset="0"/>
                <a:ea typeface="Cambria" pitchFamily="18" charset="0"/>
                <a:cs typeface="Calibri" pitchFamily="34" charset="0"/>
              </a:rPr>
              <a:t>logiciel se compose de deux fenêtres ce qui permet de réaliser et exécuter rapidement les programmes, ces deux fenêtres sont la face avant  qui sert d’interface avec l’utilisateur et le bloc diagramme qui contient le programme source en langage graphique G.</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9</a:t>
            </a:fld>
            <a:endParaRPr lang="en-US"/>
          </a:p>
        </p:txBody>
      </p:sp>
    </p:spTree>
    <p:extLst>
      <p:ext uri="{BB962C8B-B14F-4D97-AF65-F5344CB8AC3E}">
        <p14:creationId xmlns:p14="http://schemas.microsoft.com/office/powerpoint/2010/main" val="322791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qu’on puisse programmer la carte Arduino utilisant le logiciel LabVIEW il faut suivre les étapes suivant.</a:t>
            </a:r>
          </a:p>
          <a:p>
            <a:r>
              <a:rPr lang="fr-FR" dirty="0" smtClean="0"/>
              <a:t>Premièrement il faut installé deux outils additionnelle au logiciel LabVIEW et Arduino IDE :</a:t>
            </a:r>
          </a:p>
          <a:p>
            <a:endParaRPr lang="fr-FR" dirty="0" smtClean="0"/>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10</a:t>
            </a:fld>
            <a:endParaRPr lang="en-US"/>
          </a:p>
        </p:txBody>
      </p:sp>
    </p:spTree>
    <p:extLst>
      <p:ext uri="{BB962C8B-B14F-4D97-AF65-F5344CB8AC3E}">
        <p14:creationId xmlns:p14="http://schemas.microsoft.com/office/powerpoint/2010/main" val="3270821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Apres l’installation de la bibliothèque un dossier sous le nom ‘’INTERFACE ARDUINO SOUS LABVIEW’’ s’ajoute dans le dossier  vi.lib où se trouvent les bibliothèques de logiciel LabVIEW, et au sein de ce document se trouve un programme Arduino sous le nom LIFA_Base, qu’on doit compiler sur la carte Arduino liée à l’ordinateur. Ce code assure la communication entre la carte Arduino et le logiciel LabVIEW.</a:t>
            </a:r>
          </a:p>
          <a:p>
            <a:endParaRPr lang="en-US" dirty="0"/>
          </a:p>
        </p:txBody>
      </p:sp>
      <p:sp>
        <p:nvSpPr>
          <p:cNvPr id="4" name="Espace réservé du numéro de diapositive 3"/>
          <p:cNvSpPr>
            <a:spLocks noGrp="1"/>
          </p:cNvSpPr>
          <p:nvPr>
            <p:ph type="sldNum" sz="quarter" idx="10"/>
          </p:nvPr>
        </p:nvSpPr>
        <p:spPr/>
        <p:txBody>
          <a:bodyPr/>
          <a:lstStyle/>
          <a:p>
            <a:fld id="{817D06B8-E3F6-4326-97EA-ECE47E553B6F}" type="slidenum">
              <a:rPr lang="en-US" smtClean="0"/>
              <a:t>11</a:t>
            </a:fld>
            <a:endParaRPr lang="en-US"/>
          </a:p>
        </p:txBody>
      </p:sp>
    </p:spTree>
    <p:extLst>
      <p:ext uri="{BB962C8B-B14F-4D97-AF65-F5344CB8AC3E}">
        <p14:creationId xmlns:p14="http://schemas.microsoft.com/office/powerpoint/2010/main" val="76650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BE"/>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7"/>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B65E50F-0893-4FA3-88FE-F4ABAF7362FF}" type="datetime1">
              <a:rPr lang="fr-FR" smtClean="0"/>
              <a:pPr/>
              <a:t>10/09/2020</a:t>
            </a:fld>
            <a:endParaRPr lang="fr-FR"/>
          </a:p>
        </p:txBody>
      </p:sp>
      <p:sp>
        <p:nvSpPr>
          <p:cNvPr id="5" name="Espace réservé du pied de page 4"/>
          <p:cNvSpPr>
            <a:spLocks noGrp="1"/>
          </p:cNvSpPr>
          <p:nvPr>
            <p:ph type="ftr" sz="quarter" idx="11"/>
          </p:nvPr>
        </p:nvSpPr>
        <p:spPr/>
        <p:txBody>
          <a:bodyPr/>
          <a:lstStyle/>
          <a:p>
            <a:r>
              <a:rPr lang="fr-FR" smtClean="0"/>
              <a:t>Juin 2012</a:t>
            </a:r>
            <a:endParaRPr lang="fr-F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1245920814"/>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42CEEF4-0D1A-4722-BF5B-7B8B50EFEC8D}" type="datetime1">
              <a:rPr lang="fr-FR" smtClean="0"/>
              <a:pPr/>
              <a:t>10/09/2020</a:t>
            </a:fld>
            <a:endParaRPr lang="fr-FR"/>
          </a:p>
        </p:txBody>
      </p:sp>
      <p:sp>
        <p:nvSpPr>
          <p:cNvPr id="5" name="Espace réservé du pied de page 4"/>
          <p:cNvSpPr>
            <a:spLocks noGrp="1"/>
          </p:cNvSpPr>
          <p:nvPr>
            <p:ph type="ftr" sz="quarter" idx="11"/>
          </p:nvPr>
        </p:nvSpPr>
        <p:spPr/>
        <p:txBody>
          <a:bodyPr/>
          <a:lstStyle/>
          <a:p>
            <a:r>
              <a:rPr lang="fr-FR" smtClean="0"/>
              <a:t>Juin 2012</a:t>
            </a:r>
            <a:endParaRPr lang="fr-F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2828115423"/>
      </p:ext>
    </p:extLst>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6"/>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03169DCF-B2DC-4D28-AE5A-8B541F508E5E}" type="datetime1">
              <a:rPr lang="fr-FR" smtClean="0"/>
              <a:pPr/>
              <a:t>10/09/2020</a:t>
            </a:fld>
            <a:endParaRPr lang="fr-FR"/>
          </a:p>
        </p:txBody>
      </p:sp>
      <p:sp>
        <p:nvSpPr>
          <p:cNvPr id="5" name="Espace réservé du pied de page 4"/>
          <p:cNvSpPr>
            <a:spLocks noGrp="1"/>
          </p:cNvSpPr>
          <p:nvPr>
            <p:ph type="ftr" sz="quarter" idx="11"/>
          </p:nvPr>
        </p:nvSpPr>
        <p:spPr/>
        <p:txBody>
          <a:bodyPr/>
          <a:lstStyle/>
          <a:p>
            <a:r>
              <a:rPr lang="fr-FR" smtClean="0"/>
              <a:t>Juin 2012</a:t>
            </a:r>
            <a:endParaRPr lang="fr-F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52502511"/>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6966156-CAD0-4096-99FB-433A41896D20}" type="datetime1">
              <a:rPr lang="fr-FR" smtClean="0"/>
              <a:pPr/>
              <a:t>10/09/2020</a:t>
            </a:fld>
            <a:endParaRPr lang="fr-FR"/>
          </a:p>
        </p:txBody>
      </p:sp>
      <p:sp>
        <p:nvSpPr>
          <p:cNvPr id="6" name="Espace réservé du pied de page 5"/>
          <p:cNvSpPr>
            <a:spLocks noGrp="1"/>
          </p:cNvSpPr>
          <p:nvPr>
            <p:ph type="ftr" sz="quarter" idx="11"/>
          </p:nvPr>
        </p:nvSpPr>
        <p:spPr/>
        <p:txBody>
          <a:bodyPr/>
          <a:lstStyle/>
          <a:p>
            <a:r>
              <a:rPr lang="fr-FR" smtClean="0"/>
              <a:t>Juin 2012</a:t>
            </a:r>
            <a:endParaRPr lang="fr-F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2329985916"/>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E0EEC49-E7B5-4CCA-AC65-72AA35411DCA}" type="datetime1">
              <a:rPr lang="fr-FR" smtClean="0"/>
              <a:pPr/>
              <a:t>10/09/2020</a:t>
            </a:fld>
            <a:endParaRPr lang="fr-FR"/>
          </a:p>
        </p:txBody>
      </p:sp>
      <p:sp>
        <p:nvSpPr>
          <p:cNvPr id="8" name="Espace réservé du pied de page 7"/>
          <p:cNvSpPr>
            <a:spLocks noGrp="1"/>
          </p:cNvSpPr>
          <p:nvPr>
            <p:ph type="ftr" sz="quarter" idx="11"/>
          </p:nvPr>
        </p:nvSpPr>
        <p:spPr/>
        <p:txBody>
          <a:bodyPr/>
          <a:lstStyle/>
          <a:p>
            <a:r>
              <a:rPr lang="fr-FR" smtClean="0"/>
              <a:t>Juin 2012</a:t>
            </a:r>
            <a:endParaRPr lang="fr-FR"/>
          </a:p>
        </p:txBody>
      </p:sp>
      <p:sp>
        <p:nvSpPr>
          <p:cNvPr id="9" name="Espace réservé du numéro de diapositive 8"/>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20377200"/>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81317A6-4E15-4039-9FFB-D644E91A0892}" type="datetime1">
              <a:rPr lang="fr-FR" smtClean="0"/>
              <a:pPr/>
              <a:t>10/09/2020</a:t>
            </a:fld>
            <a:endParaRPr lang="fr-FR"/>
          </a:p>
        </p:txBody>
      </p:sp>
      <p:sp>
        <p:nvSpPr>
          <p:cNvPr id="4" name="Espace réservé du pied de page 3"/>
          <p:cNvSpPr>
            <a:spLocks noGrp="1"/>
          </p:cNvSpPr>
          <p:nvPr>
            <p:ph type="ftr" sz="quarter" idx="11"/>
          </p:nvPr>
        </p:nvSpPr>
        <p:spPr/>
        <p:txBody>
          <a:bodyPr/>
          <a:lstStyle/>
          <a:p>
            <a:r>
              <a:rPr lang="fr-FR" smtClean="0"/>
              <a:t>Juin 2012</a:t>
            </a:r>
            <a:endParaRPr lang="fr-FR"/>
          </a:p>
        </p:txBody>
      </p:sp>
      <p:sp>
        <p:nvSpPr>
          <p:cNvPr id="5" name="Espace réservé du numéro de diapositive 4"/>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1563233999"/>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BB15211-A2B5-4C50-A8B5-6F6CFAAEA429}" type="datetime1">
              <a:rPr lang="fr-FR" smtClean="0"/>
              <a:pPr/>
              <a:t>10/09/2020</a:t>
            </a:fld>
            <a:endParaRPr lang="fr-FR"/>
          </a:p>
        </p:txBody>
      </p:sp>
      <p:sp>
        <p:nvSpPr>
          <p:cNvPr id="3" name="Espace réservé du pied de page 2"/>
          <p:cNvSpPr>
            <a:spLocks noGrp="1"/>
          </p:cNvSpPr>
          <p:nvPr>
            <p:ph type="ftr" sz="quarter" idx="11"/>
          </p:nvPr>
        </p:nvSpPr>
        <p:spPr/>
        <p:txBody>
          <a:bodyPr/>
          <a:lstStyle/>
          <a:p>
            <a:r>
              <a:rPr lang="fr-FR" smtClean="0"/>
              <a:t>Juin 2012</a:t>
            </a:r>
            <a:endParaRPr lang="fr-FR"/>
          </a:p>
        </p:txBody>
      </p:sp>
      <p:sp>
        <p:nvSpPr>
          <p:cNvPr id="4" name="Espace réservé du numéro de diapositive 3"/>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895048431"/>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1"/>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E173DD1F-3518-46F9-8A63-F6BE0675520B}" type="datetime1">
              <a:rPr lang="fr-FR" smtClean="0"/>
              <a:pPr/>
              <a:t>10/09/2020</a:t>
            </a:fld>
            <a:endParaRPr lang="fr-FR"/>
          </a:p>
        </p:txBody>
      </p:sp>
      <p:sp>
        <p:nvSpPr>
          <p:cNvPr id="6" name="Espace réservé du pied de page 5"/>
          <p:cNvSpPr>
            <a:spLocks noGrp="1"/>
          </p:cNvSpPr>
          <p:nvPr>
            <p:ph type="ftr" sz="quarter" idx="11"/>
          </p:nvPr>
        </p:nvSpPr>
        <p:spPr/>
        <p:txBody>
          <a:bodyPr/>
          <a:lstStyle/>
          <a:p>
            <a:r>
              <a:rPr lang="fr-FR" smtClean="0"/>
              <a:t>Juin 2012</a:t>
            </a:r>
            <a:endParaRPr lang="fr-F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3145141531"/>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9E40209-E634-44A0-BA6C-51F08E9A0124}" type="datetime1">
              <a:rPr lang="fr-FR" smtClean="0"/>
              <a:pPr/>
              <a:t>10/09/2020</a:t>
            </a:fld>
            <a:endParaRPr lang="fr-FR"/>
          </a:p>
        </p:txBody>
      </p:sp>
      <p:sp>
        <p:nvSpPr>
          <p:cNvPr id="6" name="Espace réservé du pied de page 5"/>
          <p:cNvSpPr>
            <a:spLocks noGrp="1"/>
          </p:cNvSpPr>
          <p:nvPr>
            <p:ph type="ftr" sz="quarter" idx="11"/>
          </p:nvPr>
        </p:nvSpPr>
        <p:spPr/>
        <p:txBody>
          <a:bodyPr/>
          <a:lstStyle/>
          <a:p>
            <a:r>
              <a:rPr lang="fr-FR" smtClean="0"/>
              <a:t>Juin 2012</a:t>
            </a:r>
            <a:endParaRPr lang="fr-F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1249047015"/>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40C2729-A934-4582-BD43-4D7C6ABC6CD9}" type="datetime1">
              <a:rPr lang="fr-FR" smtClean="0"/>
              <a:pPr/>
              <a:t>10/09/2020</a:t>
            </a:fld>
            <a:endParaRPr lang="fr-FR"/>
          </a:p>
        </p:txBody>
      </p:sp>
      <p:sp>
        <p:nvSpPr>
          <p:cNvPr id="5" name="Espace réservé du pied de page 4"/>
          <p:cNvSpPr>
            <a:spLocks noGrp="1"/>
          </p:cNvSpPr>
          <p:nvPr>
            <p:ph type="ftr" sz="quarter" idx="11"/>
          </p:nvPr>
        </p:nvSpPr>
        <p:spPr/>
        <p:txBody>
          <a:bodyPr/>
          <a:lstStyle/>
          <a:p>
            <a:r>
              <a:rPr lang="fr-FR" smtClean="0"/>
              <a:t>Juin 2012</a:t>
            </a:r>
            <a:endParaRPr lang="fr-F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3810332973"/>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9"/>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4F4B7B8-9858-466E-9E82-731A71D3C253}" type="datetime1">
              <a:rPr lang="fr-FR" smtClean="0"/>
              <a:pPr/>
              <a:t>10/09/2020</a:t>
            </a:fld>
            <a:endParaRPr lang="fr-FR"/>
          </a:p>
        </p:txBody>
      </p:sp>
      <p:sp>
        <p:nvSpPr>
          <p:cNvPr id="5" name="Espace réservé du pied de page 4"/>
          <p:cNvSpPr>
            <a:spLocks noGrp="1"/>
          </p:cNvSpPr>
          <p:nvPr>
            <p:ph type="ftr" sz="quarter" idx="11"/>
          </p:nvPr>
        </p:nvSpPr>
        <p:spPr/>
        <p:txBody>
          <a:bodyPr/>
          <a:lstStyle/>
          <a:p>
            <a:r>
              <a:rPr lang="fr-FR" smtClean="0"/>
              <a:t>Juin 2012</a:t>
            </a:r>
            <a:endParaRPr lang="fr-F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pPr/>
              <a:t>‹N°›</a:t>
            </a:fld>
            <a:endParaRPr lang="fr-FR"/>
          </a:p>
        </p:txBody>
      </p:sp>
    </p:spTree>
    <p:extLst>
      <p:ext uri="{BB962C8B-B14F-4D97-AF65-F5344CB8AC3E}">
        <p14:creationId xmlns:p14="http://schemas.microsoft.com/office/powerpoint/2010/main" val="2584506982"/>
      </p:ext>
    </p:extLst>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7"/>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BDD25286-C391-4F54-8949-D2655C1435C0}"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840133785"/>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D06A71A-CAF6-4D2F-BD7A-22F3A3C85954}"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00662261"/>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1"/>
            <a:ext cx="7772400" cy="1362076"/>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97547E05-4FCE-4716-89A3-057EB49FB524}"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404779893"/>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F93BB81-D391-477A-AC8F-740EA722B982}" type="datetime1">
              <a:rPr lang="fr-FR" smtClean="0">
                <a:solidFill>
                  <a:prstClr val="black">
                    <a:tint val="75000"/>
                  </a:prstClr>
                </a:solidFill>
              </a:rPr>
              <a:pPr/>
              <a:t>10/09/2020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181937702"/>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95F31063-FCCF-422B-B8AF-805B6641B4AA}" type="datetime1">
              <a:rPr lang="fr-FR" smtClean="0">
                <a:solidFill>
                  <a:prstClr val="black">
                    <a:tint val="75000"/>
                  </a:prstClr>
                </a:solidFill>
              </a:rPr>
              <a:pPr/>
              <a:t>10/09/2020</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16966710"/>
      </p:ext>
    </p:extLst>
  </p:cSld>
  <p:clrMapOvr>
    <a:masterClrMapping/>
  </p:clrMapOvr>
  <p:transition>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D485528-9A27-42B8-82DA-885A754AE270}" type="datetime1">
              <a:rPr lang="fr-FR" smtClean="0">
                <a:solidFill>
                  <a:prstClr val="black">
                    <a:tint val="75000"/>
                  </a:prstClr>
                </a:solidFill>
              </a:rPr>
              <a:pPr/>
              <a:t>10/09/2020</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214935844"/>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7227FB7-690C-46AE-8224-20559EEFFCF9}" type="datetime1">
              <a:rPr lang="fr-FR" smtClean="0">
                <a:solidFill>
                  <a:prstClr val="black">
                    <a:tint val="75000"/>
                  </a:prstClr>
                </a:solidFill>
              </a:rPr>
              <a:pPr/>
              <a:t>10/09/2020</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340641734"/>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1"/>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B018F44-0E7D-43F8-8E6D-0C60D01D276B}" type="datetime1">
              <a:rPr lang="fr-FR" smtClean="0">
                <a:solidFill>
                  <a:prstClr val="black">
                    <a:tint val="75000"/>
                  </a:prstClr>
                </a:solidFill>
              </a:rPr>
              <a:pPr/>
              <a:t>10/09/2020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7827281"/>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7F92ECC2-6B8B-4FF6-BA0B-ABFCFD50D42D}" type="datetime1">
              <a:rPr lang="fr-FR" smtClean="0">
                <a:solidFill>
                  <a:prstClr val="black">
                    <a:tint val="75000"/>
                  </a:prstClr>
                </a:solidFill>
              </a:rPr>
              <a:pPr/>
              <a:t>10/09/2020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54918223"/>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B99B08C-4BB7-4F52-875C-CF9C456795B9}"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730750350"/>
      </p:ext>
    </p:extLst>
  </p:cSld>
  <p:clrMapOvr>
    <a:masterClrMapping/>
  </p:clrMapOvr>
  <p:transition>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9"/>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BC32F70-F632-4BAB-BE36-0443B7BAD523}"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274039385"/>
      </p:ext>
    </p:extLst>
  </p:cSld>
  <p:clrMapOvr>
    <a:masterClrMapping/>
  </p:clrMapOvr>
  <p:transition>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re 28"/>
          <p:cNvSpPr>
            <a:spLocks noGrp="1"/>
          </p:cNvSpPr>
          <p:nvPr>
            <p:ph type="ctrTitle"/>
          </p:nvPr>
        </p:nvSpPr>
        <p:spPr>
          <a:xfrm>
            <a:off x="381000" y="4853411"/>
            <a:ext cx="8458200" cy="1222375"/>
          </a:xfrm>
        </p:spPr>
        <p:txBody>
          <a:bodyPr anchor="t"/>
          <a:lstStyle/>
          <a:p>
            <a:r>
              <a:rPr kumimoji="0" lang="fr-FR" smtClean="0"/>
              <a:t>Modifiez le style du titre</a:t>
            </a:r>
            <a:endParaRPr kumimoji="0" lang="en-US"/>
          </a:p>
        </p:txBody>
      </p:sp>
      <p:sp>
        <p:nvSpPr>
          <p:cNvPr id="9" name="Sous-titr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16" name="Espace réservé de la date 15"/>
          <p:cNvSpPr>
            <a:spLocks noGrp="1"/>
          </p:cNvSpPr>
          <p:nvPr>
            <p:ph type="dt" sz="half" idx="10"/>
          </p:nvPr>
        </p:nvSpPr>
        <p:spPr/>
        <p:txBody>
          <a:bodyPr/>
          <a:lstStyle/>
          <a:p>
            <a:fld id="{8D2CA0DD-BC6A-4B93-AFA0-AC636748721D}" type="datetimeFigureOut">
              <a:rPr lang="en-US" smtClean="0"/>
              <a:t>10-Sep-20</a:t>
            </a:fld>
            <a:endParaRPr lang="en-US"/>
          </a:p>
        </p:txBody>
      </p:sp>
      <p:sp>
        <p:nvSpPr>
          <p:cNvPr id="2" name="Espace réservé du pied de page 1"/>
          <p:cNvSpPr>
            <a:spLocks noGrp="1"/>
          </p:cNvSpPr>
          <p:nvPr>
            <p:ph type="ftr" sz="quarter" idx="11"/>
          </p:nvPr>
        </p:nvSpPr>
        <p:spPr/>
        <p:txBody>
          <a:bodyPr/>
          <a:lstStyle/>
          <a:p>
            <a:endParaRPr lang="en-US"/>
          </a:p>
        </p:txBody>
      </p:sp>
      <p:sp>
        <p:nvSpPr>
          <p:cNvPr id="15" name="Espace réservé du numéro de diapositive 14"/>
          <p:cNvSpPr>
            <a:spLocks noGrp="1"/>
          </p:cNvSpPr>
          <p:nvPr>
            <p:ph type="sldNum" sz="quarter" idx="12"/>
          </p:nvPr>
        </p:nvSpPr>
        <p:spPr>
          <a:xfrm>
            <a:off x="8229600" y="6473952"/>
            <a:ext cx="758952" cy="246888"/>
          </a:xfrm>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2" name="Titre 21"/>
          <p:cNvSpPr>
            <a:spLocks noGrp="1"/>
          </p:cNvSpPr>
          <p:nvPr>
            <p:ph type="title"/>
          </p:nvPr>
        </p:nvSpPr>
        <p:spPr/>
        <p:txBody>
          <a:bodyPr/>
          <a:lstStyle/>
          <a:p>
            <a:r>
              <a:rPr kumimoji="0" lang="fr-FR" smtClean="0"/>
              <a:t>Modifiez le style du titre</a:t>
            </a:r>
            <a:endParaRPr kumimoji="0" lang="en-US"/>
          </a:p>
        </p:txBody>
      </p:sp>
      <p:sp>
        <p:nvSpPr>
          <p:cNvPr id="27" name="Espace réservé du contenu 26"/>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8D2CA0DD-BC6A-4B93-AFA0-AC636748721D}" type="datetimeFigureOut">
              <a:rPr lang="en-US" smtClean="0"/>
              <a:t>10-Sep-20</a:t>
            </a:fld>
            <a:endParaRPr lang="en-US"/>
          </a:p>
        </p:txBody>
      </p:sp>
      <p:sp>
        <p:nvSpPr>
          <p:cNvPr id="19" name="Espace réservé du pied de page 18"/>
          <p:cNvSpPr>
            <a:spLocks noGrp="1"/>
          </p:cNvSpPr>
          <p:nvPr>
            <p:ph type="ftr" sz="quarter" idx="11"/>
          </p:nvPr>
        </p:nvSpPr>
        <p:spPr>
          <a:xfrm>
            <a:off x="3581400" y="76200"/>
            <a:ext cx="2895600" cy="288925"/>
          </a:xfrm>
        </p:spPr>
        <p:txBody>
          <a:bodyPr/>
          <a:lstStyle/>
          <a:p>
            <a:endParaRPr lang="en-US"/>
          </a:p>
        </p:txBody>
      </p:sp>
      <p:sp>
        <p:nvSpPr>
          <p:cNvPr id="16" name="Espace réservé du numéro de diapositive 15"/>
          <p:cNvSpPr>
            <a:spLocks noGrp="1"/>
          </p:cNvSpPr>
          <p:nvPr>
            <p:ph type="sldNum" sz="quarter" idx="12"/>
          </p:nvPr>
        </p:nvSpPr>
        <p:spPr>
          <a:xfrm>
            <a:off x="8229600" y="6473952"/>
            <a:ext cx="758952" cy="246888"/>
          </a:xfrm>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texte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19" name="Espace réservé de la date 18"/>
          <p:cNvSpPr>
            <a:spLocks noGrp="1"/>
          </p:cNvSpPr>
          <p:nvPr>
            <p:ph type="dt" sz="half" idx="10"/>
          </p:nvPr>
        </p:nvSpPr>
        <p:spPr/>
        <p:txBody>
          <a:bodyPr/>
          <a:lstStyle/>
          <a:p>
            <a:fld id="{8D2CA0DD-BC6A-4B93-AFA0-AC636748721D}" type="datetimeFigureOut">
              <a:rPr lang="en-US" smtClean="0"/>
              <a:t>10-Sep-20</a:t>
            </a:fld>
            <a:endParaRPr lang="en-US"/>
          </a:p>
        </p:txBody>
      </p:sp>
      <p:sp>
        <p:nvSpPr>
          <p:cNvPr id="11" name="Espace réservé du pied de page 10"/>
          <p:cNvSpPr>
            <a:spLocks noGrp="1"/>
          </p:cNvSpPr>
          <p:nvPr>
            <p:ph type="ftr" sz="quarter" idx="11"/>
          </p:nvPr>
        </p:nvSpPr>
        <p:spPr/>
        <p:txBody>
          <a:bodyPr/>
          <a:lstStyle/>
          <a:p>
            <a:endParaRPr lang="en-US"/>
          </a:p>
        </p:txBody>
      </p:sp>
      <p:sp>
        <p:nvSpPr>
          <p:cNvPr id="16" name="Espace réservé du numéro de diapositive 15"/>
          <p:cNvSpPr>
            <a:spLocks noGrp="1"/>
          </p:cNvSpPr>
          <p:nvPr>
            <p:ph type="sldNum" sz="quarter" idx="12"/>
          </p:nvPr>
        </p:nvSpPr>
        <p:spPr/>
        <p:txBody>
          <a:bodyPr/>
          <a:lstStyle/>
          <a:p>
            <a:fld id="{5911369B-DC69-452F-BBE8-1AD16EB3C04C}" type="slidenum">
              <a:rPr lang="en-US" smtClean="0"/>
              <a:t>‹N°›</a:t>
            </a:fld>
            <a:endParaRPr lang="en-US"/>
          </a:p>
        </p:txBody>
      </p:sp>
      <p:sp>
        <p:nvSpPr>
          <p:cNvPr id="8" name="Titre 7"/>
          <p:cNvSpPr>
            <a:spLocks noGrp="1"/>
          </p:cNvSpPr>
          <p:nvPr>
            <p:ph type="title"/>
          </p:nvPr>
        </p:nvSpPr>
        <p:spPr>
          <a:xfrm>
            <a:off x="180475" y="2947085"/>
            <a:ext cx="8686800" cy="1184825"/>
          </a:xfrm>
        </p:spPr>
        <p:txBody>
          <a:bodyPr rtlCol="0" anchor="t"/>
          <a:lstStyle>
            <a:lvl1pPr algn="r">
              <a:defRPr/>
            </a:lvl1pPr>
          </a:lstStyle>
          <a:p>
            <a:r>
              <a:rPr kumimoji="0" lang="fr-FR" smtClean="0"/>
              <a:t>Modifiez le style du titre</a:t>
            </a:r>
            <a:endParaRPr kumimoji="0" lang="en-US"/>
          </a:p>
        </p:txBody>
      </p:sp>
    </p:spTree>
  </p:cSld>
  <p:clrMapOvr>
    <a:overrideClrMapping bg1="dk1" tx1="lt1" bg2="dk2" tx2="lt2" accent1="accent1" accent2="accent2" accent3="accent3" accent4="accent4" accent5="accent5" accent6="accent6" hlink="hlink" folHlink="folHlink"/>
  </p:clrMapOvr>
  <p:transition>
    <p:wip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0" name="Titre 19"/>
          <p:cNvSpPr>
            <a:spLocks noGrp="1"/>
          </p:cNvSpPr>
          <p:nvPr>
            <p:ph type="title"/>
          </p:nvPr>
        </p:nvSpPr>
        <p:spPr>
          <a:xfrm>
            <a:off x="301752" y="457200"/>
            <a:ext cx="8686800" cy="841248"/>
          </a:xfrm>
        </p:spPr>
        <p:txBody>
          <a:bodyPr/>
          <a:lstStyle/>
          <a:p>
            <a:r>
              <a:rPr kumimoji="0" lang="fr-FR" smtClean="0"/>
              <a:t>Modifiez le style du titre</a:t>
            </a:r>
            <a:endParaRPr kumimoji="0" lang="en-US"/>
          </a:p>
        </p:txBody>
      </p:sp>
      <p:sp>
        <p:nvSpPr>
          <p:cNvPr id="14" name="Espace réservé du contenu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0"/>
          </p:nvPr>
        </p:nvSpPr>
        <p:spPr/>
        <p:txBody>
          <a:bodyPr/>
          <a:lstStyle/>
          <a:p>
            <a:fld id="{8D2CA0DD-BC6A-4B93-AFA0-AC636748721D}" type="datetimeFigureOut">
              <a:rPr lang="en-US" smtClean="0"/>
              <a:t>10-Sep-20</a:t>
            </a:fld>
            <a:endParaRPr lang="en-US"/>
          </a:p>
        </p:txBody>
      </p:sp>
      <p:sp>
        <p:nvSpPr>
          <p:cNvPr id="10" name="Espace réservé du pied de page 9"/>
          <p:cNvSpPr>
            <a:spLocks noGrp="1"/>
          </p:cNvSpPr>
          <p:nvPr>
            <p:ph type="ftr" sz="quarter" idx="11"/>
          </p:nvPr>
        </p:nvSpPr>
        <p:spPr/>
        <p:txBody>
          <a:bodyPr/>
          <a:lstStyle/>
          <a:p>
            <a:endParaRPr lang="en-US"/>
          </a:p>
        </p:txBody>
      </p:sp>
      <p:sp>
        <p:nvSpPr>
          <p:cNvPr id="31" name="Espace réservé du numéro de diapositive 30"/>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9" name="Titre 28"/>
          <p:cNvSpPr>
            <a:spLocks noGrp="1"/>
          </p:cNvSpPr>
          <p:nvPr>
            <p:ph type="title"/>
          </p:nvPr>
        </p:nvSpPr>
        <p:spPr>
          <a:xfrm>
            <a:off x="304800" y="5410200"/>
            <a:ext cx="8610600" cy="882650"/>
          </a:xfrm>
        </p:spPr>
        <p:txBody>
          <a:bodyPr anchor="ctr"/>
          <a:lstStyle>
            <a:lvl1pPr>
              <a:defRPr/>
            </a:lvl1p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25" name="Espace réservé du texte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contenu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8" name="Espace réservé du contenu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space réservé de la date 9"/>
          <p:cNvSpPr>
            <a:spLocks noGrp="1"/>
          </p:cNvSpPr>
          <p:nvPr>
            <p:ph type="dt" sz="half" idx="10"/>
          </p:nvPr>
        </p:nvSpPr>
        <p:spPr/>
        <p:txBody>
          <a:bodyPr/>
          <a:lstStyle/>
          <a:p>
            <a:fld id="{8D2CA0DD-BC6A-4B93-AFA0-AC636748721D}" type="datetimeFigureOut">
              <a:rPr lang="en-US" smtClean="0"/>
              <a:t>10-Sep-20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a:xfrm>
            <a:off x="8229600" y="6477000"/>
            <a:ext cx="762000" cy="246888"/>
          </a:xfrm>
        </p:spPr>
        <p:txBody>
          <a:bodyPr/>
          <a:lstStyle/>
          <a:p>
            <a:fld id="{5911369B-DC69-452F-BBE8-1AD16EB3C04C}" type="slidenum">
              <a:rPr lang="en-US" smtClean="0"/>
              <a:t>‹N°›</a:t>
            </a:fld>
            <a:endParaRPr lang="en-US"/>
          </a:p>
        </p:txBody>
      </p:sp>
      <p:sp>
        <p:nvSpPr>
          <p:cNvPr id="11" name="Connecteur droit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p:wip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0" name="Titre 29"/>
          <p:cNvSpPr>
            <a:spLocks noGrp="1"/>
          </p:cNvSpPr>
          <p:nvPr>
            <p:ph type="title"/>
          </p:nvPr>
        </p:nvSpPr>
        <p:spPr>
          <a:xfrm>
            <a:off x="301752" y="457200"/>
            <a:ext cx="8686800" cy="841248"/>
          </a:xfrm>
        </p:spPr>
        <p:txBody>
          <a:bodyPr/>
          <a:lstStyle/>
          <a:p>
            <a:r>
              <a:rPr kumimoji="0" lang="fr-FR" smtClean="0"/>
              <a:t>Modifiez le style du titre</a:t>
            </a:r>
            <a:endParaRPr kumimoji="0" lang="en-US"/>
          </a:p>
        </p:txBody>
      </p:sp>
      <p:sp>
        <p:nvSpPr>
          <p:cNvPr id="12" name="Espace réservé de la date 11"/>
          <p:cNvSpPr>
            <a:spLocks noGrp="1"/>
          </p:cNvSpPr>
          <p:nvPr>
            <p:ph type="dt" sz="half" idx="10"/>
          </p:nvPr>
        </p:nvSpPr>
        <p:spPr/>
        <p:txBody>
          <a:bodyPr/>
          <a:lstStyle/>
          <a:p>
            <a:fld id="{8D2CA0DD-BC6A-4B93-AFA0-AC636748721D}" type="datetimeFigureOut">
              <a:rPr lang="en-US" smtClean="0"/>
              <a:t>10-Sep-20</a:t>
            </a:fld>
            <a:endParaRPr lang="en-US"/>
          </a:p>
        </p:txBody>
      </p:sp>
      <p:sp>
        <p:nvSpPr>
          <p:cNvPr id="21" name="Espace réservé du pied de page 20"/>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8D2CA0DD-BC6A-4B93-AFA0-AC636748721D}" type="datetimeFigureOut">
              <a:rPr lang="en-US" smtClean="0"/>
              <a:t>10-Sep-20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8D2CA0DD-BC6A-4B93-AFA0-AC636748721D}" type="datetimeFigureOut">
              <a:rPr lang="en-US" smtClean="0"/>
              <a:t>10-Sep-20</a:t>
            </a:fld>
            <a:endParaRPr lang="en-US"/>
          </a:p>
        </p:txBody>
      </p:sp>
      <p:sp>
        <p:nvSpPr>
          <p:cNvPr id="24" name="Espace réservé du pied de page 23"/>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Connecteur droit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re 11"/>
          <p:cNvSpPr>
            <a:spLocks noGrp="1"/>
          </p:cNvSpPr>
          <p:nvPr>
            <p:ph type="title"/>
          </p:nvPr>
        </p:nvSpPr>
        <p:spPr>
          <a:xfrm>
            <a:off x="457200" y="5486400"/>
            <a:ext cx="8458200" cy="520700"/>
          </a:xfrm>
        </p:spPr>
        <p:txBody>
          <a:bodyPr anchor="ctr"/>
          <a:lstStyle>
            <a:lvl1pPr algn="l">
              <a:buNone/>
              <a:defRPr sz="2000" b="1"/>
            </a:lvl1pPr>
          </a:lstStyle>
          <a:p>
            <a:r>
              <a:rPr kumimoji="0" lang="fr-FR" smtClean="0"/>
              <a:t>Modifiez le style du titre</a:t>
            </a:r>
            <a:endParaRPr kumimoji="0" lang="en-US"/>
          </a:p>
        </p:txBody>
      </p:sp>
      <p:sp>
        <p:nvSpPr>
          <p:cNvPr id="26" name="Espace réservé du texte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14" name="Espace réservé du contenu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5" name="Espace réservé de la date 24"/>
          <p:cNvSpPr>
            <a:spLocks noGrp="1"/>
          </p:cNvSpPr>
          <p:nvPr>
            <p:ph type="dt" sz="half" idx="10"/>
          </p:nvPr>
        </p:nvSpPr>
        <p:spPr/>
        <p:txBody>
          <a:bodyPr/>
          <a:lstStyle/>
          <a:p>
            <a:fld id="{8D2CA0DD-BC6A-4B93-AFA0-AC636748721D}" type="datetimeFigureOut">
              <a:rPr lang="en-US" smtClean="0"/>
              <a:t>10-Sep-20</a:t>
            </a:fld>
            <a:endParaRPr lang="en-US"/>
          </a:p>
        </p:txBody>
      </p:sp>
      <p:sp>
        <p:nvSpPr>
          <p:cNvPr id="29" name="Espace réservé du pied de page 28"/>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13" name="Espace réservé pour une image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fr-FR" smtClean="0"/>
              <a:t>Cliquez sur l'icône pour ajouter une image</a:t>
            </a:r>
            <a:endParaRPr kumimoji="0" lang="en-US" dirty="0"/>
          </a:p>
        </p:txBody>
      </p:sp>
      <p:sp>
        <p:nvSpPr>
          <p:cNvPr id="7" name="Espace réservé de la date 6"/>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31" name="Espace réservé du numéro de diapositive 30"/>
          <p:cNvSpPr>
            <a:spLocks noGrp="1"/>
          </p:cNvSpPr>
          <p:nvPr>
            <p:ph type="sldNum" sz="quarter" idx="12"/>
          </p:nvPr>
        </p:nvSpPr>
        <p:spPr/>
        <p:txBody>
          <a:bodyPr/>
          <a:lstStyle/>
          <a:p>
            <a:fld id="{5911369B-DC69-452F-BBE8-1AD16EB3C04C}" type="slidenum">
              <a:rPr lang="en-US" smtClean="0"/>
              <a:t>‹N°›</a:t>
            </a:fld>
            <a:endParaRPr lang="en-US"/>
          </a:p>
        </p:txBody>
      </p:sp>
      <p:sp>
        <p:nvSpPr>
          <p:cNvPr id="17" name="Titre 16"/>
          <p:cNvSpPr>
            <a:spLocks noGrp="1"/>
          </p:cNvSpPr>
          <p:nvPr>
            <p:ph type="title"/>
          </p:nvPr>
        </p:nvSpPr>
        <p:spPr>
          <a:xfrm>
            <a:off x="381000" y="4993760"/>
            <a:ext cx="5867400" cy="522288"/>
          </a:xfrm>
        </p:spPr>
        <p:txBody>
          <a:bodyPr anchor="ctr"/>
          <a:lstStyle>
            <a:lvl1pPr algn="l">
              <a:buNone/>
              <a:defRPr sz="2000" b="1"/>
            </a:lvl1pPr>
          </a:lstStyle>
          <a:p>
            <a:r>
              <a:rPr kumimoji="0" lang="fr-FR" smtClean="0"/>
              <a:t>Modifiez le style du titre</a:t>
            </a:r>
            <a:endParaRPr kumimoji="0" lang="en-US"/>
          </a:p>
        </p:txBody>
      </p:sp>
      <p:sp>
        <p:nvSpPr>
          <p:cNvPr id="26" name="Espace réservé du texte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fr-FR" smtClean="0"/>
              <a:t>Modifiez les styles du texte du masque</a:t>
            </a:r>
          </a:p>
        </p:txBody>
      </p:sp>
    </p:spTree>
  </p:cSld>
  <p:clrMapOvr>
    <a:masterClrMapping/>
  </p:clrMapOvr>
  <p:transition>
    <p:wip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549276"/>
            <a:ext cx="1828800" cy="5851525"/>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549276"/>
            <a:ext cx="6248400" cy="5851525"/>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8D2CA0DD-BC6A-4B93-AFA0-AC636748721D}" type="datetimeFigureOut">
              <a:rPr lang="en-US" smtClean="0"/>
              <a:t>10-Sep-20</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e la date 2"/>
          <p:cNvSpPr>
            <a:spLocks noGrp="1"/>
          </p:cNvSpPr>
          <p:nvPr>
            <p:ph type="dt" sz="half" idx="10"/>
          </p:nvPr>
        </p:nvSpPr>
        <p:spPr/>
        <p:txBody>
          <a:bodyPr/>
          <a:lstStyle/>
          <a:p>
            <a:fld id="{8D2CA0DD-BC6A-4B93-AFA0-AC636748721D}" type="datetimeFigureOut">
              <a:rPr lang="en-US" smtClean="0"/>
              <a:t>10-Sep-20</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D2CA0DD-BC6A-4B93-AFA0-AC636748721D}" type="datetimeFigureOut">
              <a:rPr lang="en-US" smtClean="0"/>
              <a:t>10-Sep-20</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D2CA0DD-BC6A-4B93-AFA0-AC636748721D}" type="datetimeFigureOut">
              <a:rPr lang="en-US" smtClean="0"/>
              <a:t>10-Sep-20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8D2CA0DD-BC6A-4B93-AFA0-AC636748721D}" type="datetimeFigureOut">
              <a:rPr lang="en-US" smtClean="0"/>
              <a:t>10-Sep-20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11369B-DC69-452F-BBE8-1AD16EB3C04C}" type="slidenum">
              <a:rPr lang="en-US" smtClean="0"/>
              <a:t>‹N°›</a:t>
            </a:fld>
            <a:endParaRPr lang="en-US"/>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CA0DD-BC6A-4B93-AFA0-AC636748721D}" type="datetimeFigureOut">
              <a:rPr lang="en-US" smtClean="0"/>
              <a:t>10-Sep-20</a:t>
            </a:fld>
            <a:endParaRPr 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1369B-DC69-452F-BBE8-1AD16EB3C04C}" type="slidenum">
              <a:rPr lang="en-US" smtClean="0"/>
              <a:t>‹N°›</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E4B6-8A72-4490-A283-2281B449D286}" type="datetime1">
              <a:rPr lang="fr-FR" smtClean="0"/>
              <a:pPr/>
              <a:t>10/09/2020</a:t>
            </a:fld>
            <a:endParaRPr lang="fr-FR"/>
          </a:p>
        </p:txBody>
      </p:sp>
      <p:sp>
        <p:nvSpPr>
          <p:cNvPr id="5" name="Espace réservé du pied de page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Juin 2012</a:t>
            </a:r>
            <a:endParaRPr lang="fr-FR"/>
          </a:p>
        </p:txBody>
      </p:sp>
      <p:sp>
        <p:nvSpPr>
          <p:cNvPr id="6" name="Espace réservé du numéro de diapositive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6FDCD-46B6-4FDE-92A4-73A3B7287E44}" type="slidenum">
              <a:rPr lang="fr-FR" smtClean="0"/>
              <a:pPr/>
              <a:t>‹N°›</a:t>
            </a:fld>
            <a:endParaRPr lang="fr-FR"/>
          </a:p>
        </p:txBody>
      </p:sp>
    </p:spTree>
    <p:extLst>
      <p:ext uri="{BB962C8B-B14F-4D97-AF65-F5344CB8AC3E}">
        <p14:creationId xmlns:p14="http://schemas.microsoft.com/office/powerpoint/2010/main" val="27179559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wipe/>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87620-E94E-4CB4-ABD2-FB9687C2C7CA}" type="datetime1">
              <a:rPr lang="fr-FR" smtClean="0">
                <a:solidFill>
                  <a:prstClr val="black">
                    <a:tint val="75000"/>
                  </a:prstClr>
                </a:solidFill>
              </a:rPr>
              <a:pPr/>
              <a:t>10/09/2020</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solidFill>
                  <a:prstClr val="black">
                    <a:tint val="75000"/>
                  </a:prstClr>
                </a:solidFill>
              </a:rPr>
              <a:t>Juin 2012</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6FDCD-46B6-4FDE-92A4-73A3B7287E44}"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4753797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wipe/>
  </p:transition>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Connecteur droit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Espace réservé du texte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1" name="Espace réservé de la date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8D2CA0DD-BC6A-4B93-AFA0-AC636748721D}" type="datetimeFigureOut">
              <a:rPr lang="en-US" smtClean="0"/>
              <a:t>10-Sep-20</a:t>
            </a:fld>
            <a:endParaRPr lang="en-US"/>
          </a:p>
        </p:txBody>
      </p:sp>
      <p:sp>
        <p:nvSpPr>
          <p:cNvPr id="28" name="Espace réservé du pied de page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Espace réservé du numéro de diapositive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5911369B-DC69-452F-BBE8-1AD16EB3C04C}" type="slidenum">
              <a:rPr lang="en-US" smtClean="0"/>
              <a:t>‹N°›</a:t>
            </a:fld>
            <a:endParaRPr lang="en-US"/>
          </a:p>
        </p:txBody>
      </p:sp>
      <p:sp>
        <p:nvSpPr>
          <p:cNvPr id="10" name="Espace réservé du titre 9"/>
          <p:cNvSpPr>
            <a:spLocks noGrp="1"/>
          </p:cNvSpPr>
          <p:nvPr>
            <p:ph type="title"/>
          </p:nvPr>
        </p:nvSpPr>
        <p:spPr>
          <a:xfrm>
            <a:off x="304800" y="457200"/>
            <a:ext cx="8686800" cy="838200"/>
          </a:xfrm>
          <a:prstGeom prst="rect">
            <a:avLst/>
          </a:prstGeom>
        </p:spPr>
        <p:txBody>
          <a:bodyPr vert="horz" anchor="ctr">
            <a:normAutofit/>
          </a:bodyPr>
          <a:lstStyle/>
          <a:p>
            <a:r>
              <a:rPr kumimoji="0" lang="fr-FR" smtClean="0"/>
              <a:t>Modifiez le style du titre</a:t>
            </a:r>
            <a:endParaRPr kumimoji="0" lang="en-US"/>
          </a:p>
        </p:txBody>
      </p:sp>
      <p:sp>
        <p:nvSpPr>
          <p:cNvPr id="9" name="Connecteur droit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Connecteur droit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wipe/>
  </p:transition>
  <p:timing>
    <p:tnLst>
      <p:par>
        <p:cTn id="1" dur="indefinite" restart="never" nodeType="tmRoot"/>
      </p:par>
    </p:tnLst>
  </p:timing>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mpeg"/><Relationship Id="rId1" Type="http://schemas.microsoft.com/office/2007/relationships/media" Target="../media/media1.mpe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audio" Target="../media/media12.mpeg"/><Relationship Id="rId1" Type="http://schemas.microsoft.com/office/2007/relationships/media" Target="../media/media12.m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audio" Target="../media/media13.mpeg"/><Relationship Id="rId1" Type="http://schemas.microsoft.com/office/2007/relationships/media" Target="../media/media13.mpe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mpeg"/><Relationship Id="rId1" Type="http://schemas.microsoft.com/office/2007/relationships/media" Target="../media/media14.mpeg"/><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5.mpeg"/><Relationship Id="rId1" Type="http://schemas.microsoft.com/office/2007/relationships/media" Target="../media/media15.mpeg"/><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6.mpeg"/><Relationship Id="rId1" Type="http://schemas.microsoft.com/office/2007/relationships/media" Target="../media/media16.mpeg"/><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7.mpeg"/><Relationship Id="rId1" Type="http://schemas.microsoft.com/office/2007/relationships/media" Target="../media/media17.mpeg"/><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audio" Target="../media/media18.mpeg"/><Relationship Id="rId1" Type="http://schemas.microsoft.com/office/2007/relationships/media" Target="../media/media18.mpeg"/><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0.mpeg"/><Relationship Id="rId7" Type="http://schemas.openxmlformats.org/officeDocument/2006/relationships/image" Target="../media/image21.png"/><Relationship Id="rId2" Type="http://schemas.openxmlformats.org/officeDocument/2006/relationships/audio" Target="../media/media19.mpeg"/><Relationship Id="rId1" Type="http://schemas.microsoft.com/office/2007/relationships/media" Target="../media/media19.mpeg"/><Relationship Id="rId6" Type="http://schemas.openxmlformats.org/officeDocument/2006/relationships/notesSlide" Target="../notesSlides/notesSlide15.xml"/><Relationship Id="rId5" Type="http://schemas.openxmlformats.org/officeDocument/2006/relationships/slideLayout" Target="../slideLayouts/slideLayout40.xml"/><Relationship Id="rId4" Type="http://schemas.openxmlformats.org/officeDocument/2006/relationships/audio" Target="../media/media20.m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audio" Target="../media/media21.mpeg"/><Relationship Id="rId1" Type="http://schemas.microsoft.com/office/2007/relationships/media" Target="../media/media21.mpe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40.xml"/><Relationship Id="rId7" Type="http://schemas.openxmlformats.org/officeDocument/2006/relationships/image" Target="../media/image26.png"/><Relationship Id="rId2" Type="http://schemas.openxmlformats.org/officeDocument/2006/relationships/audio" Target="../media/media22.mpeg"/><Relationship Id="rId1" Type="http://schemas.microsoft.com/office/2007/relationships/media" Target="../media/media22.mpeg"/><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png"/><Relationship Id="rId4" Type="http://schemas.openxmlformats.org/officeDocument/2006/relationships/notesSlide" Target="../notesSlides/notesSlide17.xm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2.mpeg"/><Relationship Id="rId1" Type="http://schemas.microsoft.com/office/2007/relationships/media" Target="../media/media2.m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audio" Target="../media/media23.mpeg"/><Relationship Id="rId1" Type="http://schemas.microsoft.com/office/2007/relationships/media" Target="../media/media23.mpe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40.xml"/><Relationship Id="rId7" Type="http://schemas.openxmlformats.org/officeDocument/2006/relationships/image" Target="../media/image34.png"/><Relationship Id="rId2" Type="http://schemas.openxmlformats.org/officeDocument/2006/relationships/audio" Target="../media/media24.mpeg"/><Relationship Id="rId1" Type="http://schemas.microsoft.com/office/2007/relationships/media" Target="../media/media24.mpeg"/><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4.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25.mpeg"/><Relationship Id="rId1" Type="http://schemas.microsoft.com/office/2007/relationships/media" Target="../media/media25.mpe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3.mpeg"/><Relationship Id="rId1" Type="http://schemas.microsoft.com/office/2007/relationships/media" Target="../media/media3.m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4.mpeg"/><Relationship Id="rId1" Type="http://schemas.microsoft.com/office/2007/relationships/media" Target="../media/media4.mpeg"/><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5.mpeg"/><Relationship Id="rId1" Type="http://schemas.microsoft.com/office/2007/relationships/media" Target="../media/media5.mpeg"/><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7.mpeg"/><Relationship Id="rId7" Type="http://schemas.openxmlformats.org/officeDocument/2006/relationships/image" Target="../media/image7.png"/><Relationship Id="rId2" Type="http://schemas.openxmlformats.org/officeDocument/2006/relationships/audio" Target="../media/media6.mpeg"/><Relationship Id="rId1" Type="http://schemas.microsoft.com/office/2007/relationships/media" Target="../media/media6.mpeg"/><Relationship Id="rId6" Type="http://schemas.openxmlformats.org/officeDocument/2006/relationships/notesSlide" Target="../notesSlides/notesSlide4.xml"/><Relationship Id="rId5" Type="http://schemas.openxmlformats.org/officeDocument/2006/relationships/slideLayout" Target="../slideLayouts/slideLayout40.xml"/><Relationship Id="rId4" Type="http://schemas.openxmlformats.org/officeDocument/2006/relationships/audio" Target="../media/media7.mpe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9.mpeg"/><Relationship Id="rId7" Type="http://schemas.openxmlformats.org/officeDocument/2006/relationships/image" Target="../media/image8.png"/><Relationship Id="rId2" Type="http://schemas.openxmlformats.org/officeDocument/2006/relationships/audio" Target="../media/media8.mpeg"/><Relationship Id="rId1" Type="http://schemas.microsoft.com/office/2007/relationships/media" Target="../media/media8.mpeg"/><Relationship Id="rId6" Type="http://schemas.openxmlformats.org/officeDocument/2006/relationships/notesSlide" Target="../notesSlides/notesSlide5.xml"/><Relationship Id="rId5" Type="http://schemas.openxmlformats.org/officeDocument/2006/relationships/slideLayout" Target="../slideLayouts/slideLayout40.xml"/><Relationship Id="rId4" Type="http://schemas.openxmlformats.org/officeDocument/2006/relationships/audio" Target="../media/media9.m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0.mpeg"/><Relationship Id="rId1" Type="http://schemas.microsoft.com/office/2007/relationships/media" Target="../media/media10.mpeg"/><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1.mpeg"/><Relationship Id="rId1" Type="http://schemas.microsoft.com/office/2007/relationships/media" Target="../media/media11.mpeg"/><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5268" y="1981200"/>
            <a:ext cx="5007631" cy="923330"/>
          </a:xfrm>
          <a:prstGeom prst="rect">
            <a:avLst/>
          </a:prstGeom>
        </p:spPr>
        <p:txBody>
          <a:bodyPr wrap="square">
            <a:spAutoFit/>
          </a:bodyPr>
          <a:lstStyle/>
          <a:p>
            <a:pPr algn="ctr"/>
            <a:r>
              <a:rPr lang="fr-FR" dirty="0" smtClean="0">
                <a:latin typeface="Monotype Corsiva" pitchFamily="66" charset="0"/>
              </a:rPr>
              <a:t>Soutenance </a:t>
            </a:r>
            <a:r>
              <a:rPr lang="fr-FR" dirty="0">
                <a:latin typeface="Monotype Corsiva" pitchFamily="66" charset="0"/>
              </a:rPr>
              <a:t>du Projet de fin d’étude</a:t>
            </a:r>
          </a:p>
          <a:p>
            <a:pPr algn="ctr"/>
            <a:r>
              <a:rPr lang="fr-FR" dirty="0">
                <a:latin typeface="Monotype Corsiva" pitchFamily="66" charset="0"/>
              </a:rPr>
              <a:t>Pour l’obtention du diplôme </a:t>
            </a:r>
            <a:r>
              <a:rPr lang="fr-FR" dirty="0" smtClean="0">
                <a:latin typeface="Monotype Corsiva" pitchFamily="66" charset="0"/>
              </a:rPr>
              <a:t>de licence en FST  Beni Mellal Option Ingénierie d’électronique et télécommunication</a:t>
            </a:r>
            <a:endParaRPr lang="fr-FR" dirty="0">
              <a:latin typeface="Monotype Corsiva" pitchFamily="66" charset="0"/>
            </a:endParaRPr>
          </a:p>
        </p:txBody>
      </p:sp>
      <p:sp>
        <p:nvSpPr>
          <p:cNvPr id="10" name="Espace réservé du pied de page 9"/>
          <p:cNvSpPr>
            <a:spLocks noGrp="1"/>
          </p:cNvSpPr>
          <p:nvPr>
            <p:ph type="ftr" sz="quarter" idx="11"/>
          </p:nvPr>
        </p:nvSpPr>
        <p:spPr>
          <a:xfrm>
            <a:off x="2135387" y="6151419"/>
            <a:ext cx="5147394" cy="678872"/>
          </a:xfrm>
        </p:spPr>
        <p:txBody>
          <a:bodyPr/>
          <a:lstStyle/>
          <a:p>
            <a:pPr algn="ctr">
              <a:lnSpc>
                <a:spcPct val="105000"/>
              </a:lnSpc>
              <a:spcAft>
                <a:spcPts val="1000"/>
              </a:spcAft>
            </a:pPr>
            <a:r>
              <a:rPr lang="fr-FR" b="1" dirty="0" smtClean="0">
                <a:solidFill>
                  <a:srgbClr val="808080"/>
                </a:solidFill>
                <a:effectLst/>
                <a:latin typeface="Cambria"/>
                <a:ea typeface="Times New Roman"/>
                <a:cs typeface="Times New Roman"/>
              </a:rPr>
              <a:t>Licence Sciences et Techniques                                                                           Filière: Ingénierie Electronique et Télécommunication                                2019/2020</a:t>
            </a:r>
            <a:endParaRPr lang="en-US" b="1" dirty="0">
              <a:effectLst/>
              <a:latin typeface="Cambria"/>
              <a:ea typeface="Times New Roman"/>
              <a:cs typeface="Times New Roman"/>
            </a:endParaRPr>
          </a:p>
        </p:txBody>
      </p:sp>
      <p:sp>
        <p:nvSpPr>
          <p:cNvPr id="9" name="ZoneTexte 8"/>
          <p:cNvSpPr txBox="1"/>
          <p:nvPr/>
        </p:nvSpPr>
        <p:spPr>
          <a:xfrm>
            <a:off x="928660" y="3124200"/>
            <a:ext cx="7560845" cy="1295400"/>
          </a:xfrm>
          <a:prstGeom prst="rect">
            <a:avLst/>
          </a:prstGeom>
          <a:noFill/>
          <a:ln w="57150">
            <a:solidFill>
              <a:schemeClr val="accent2">
                <a:lumMod val="75000"/>
              </a:schemeClr>
            </a:solidFill>
          </a:ln>
          <a:effectLst>
            <a:outerShdw blurRad="44450" dist="27940" dir="5400000" algn="ctr">
              <a:srgbClr val="000000">
                <a:alpha val="32000"/>
              </a:srgbClr>
            </a:outerShdw>
            <a:softEdge rad="317500"/>
          </a:effectLst>
          <a:scene3d>
            <a:camera prst="orthographicFront">
              <a:rot lat="0" lon="0" rev="0"/>
            </a:camera>
            <a:lightRig rig="balanced" dir="t">
              <a:rot lat="0" lon="0" rev="8700000"/>
            </a:lightRig>
          </a:scene3d>
          <a:sp3d>
            <a:bevelT w="190500" h="38100"/>
          </a:sp3d>
        </p:spPr>
        <p:style>
          <a:lnRef idx="3">
            <a:schemeClr val="lt1"/>
          </a:lnRef>
          <a:fillRef idx="1">
            <a:schemeClr val="accent6"/>
          </a:fillRef>
          <a:effectRef idx="1">
            <a:schemeClr val="accent6"/>
          </a:effectRef>
          <a:fontRef idx="minor">
            <a:schemeClr val="lt1"/>
          </a:fontRef>
        </p:style>
        <p:txBody>
          <a:bodyPr anchor="ctr"/>
          <a:lstStyle>
            <a:defPPr>
              <a:defRPr lang="en-US"/>
            </a:defPPr>
            <a:lvl1pPr algn="ctr">
              <a:defRPr>
                <a:solidFill>
                  <a:sysClr val="windowText" lastClr="000000"/>
                </a:solidFill>
              </a:defRPr>
            </a:lvl1pPr>
          </a:lstStyle>
          <a:p>
            <a:endParaRPr lang="fr-FR" dirty="0"/>
          </a:p>
          <a:p>
            <a:endParaRPr lang="fr-FR" dirty="0"/>
          </a:p>
          <a:p>
            <a:r>
              <a:rPr lang="fr-FR" sz="2400" b="1" dirty="0" smtClean="0">
                <a:solidFill>
                  <a:schemeClr val="tx1"/>
                </a:solidFill>
                <a:latin typeface="Vijaya" pitchFamily="34" charset="0"/>
                <a:cs typeface="Vijaya" pitchFamily="34" charset="0"/>
              </a:rPr>
              <a:t>LES CARTES ARDUINO AVEC LE LOGICIEL LabVIEW EN VUE D’ACQUISITION DES IMAGES ET DES VIDEOS </a:t>
            </a:r>
            <a:endParaRPr lang="fr-FR" dirty="0">
              <a:solidFill>
                <a:schemeClr val="tx1"/>
              </a:solidFill>
              <a:latin typeface="Monotype Corsiva" pitchFamily="66" charset="0"/>
            </a:endParaRPr>
          </a:p>
          <a:p>
            <a:endParaRPr lang="fr-FR" dirty="0"/>
          </a:p>
          <a:p>
            <a:endParaRPr lang="fr-FR" dirty="0"/>
          </a:p>
        </p:txBody>
      </p:sp>
      <p:sp>
        <p:nvSpPr>
          <p:cNvPr id="14" name="AutoShape 5"/>
          <p:cNvSpPr>
            <a:spLocks noChangeArrowheads="1"/>
          </p:cNvSpPr>
          <p:nvPr/>
        </p:nvSpPr>
        <p:spPr bwMode="auto">
          <a:xfrm>
            <a:off x="-27709" y="4648200"/>
            <a:ext cx="5000628" cy="1100134"/>
          </a:xfrm>
          <a:prstGeom prst="parallelogram">
            <a:avLst>
              <a:gd name="adj" fmla="val 68954"/>
            </a:avLst>
          </a:prstGeom>
          <a:no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u="sng" dirty="0" smtClean="0">
                <a:solidFill>
                  <a:schemeClr val="tx1"/>
                </a:solidFill>
                <a:latin typeface="Calibri" pitchFamily="34" charset="0"/>
                <a:cs typeface="Calibri" pitchFamily="34" charset="0"/>
              </a:rPr>
              <a:t>Soutenu par:</a:t>
            </a:r>
          </a:p>
          <a:p>
            <a:pPr marL="0" marR="0" lvl="0" indent="0" defTabSz="914400" eaLnBrk="1" fontAlgn="auto" latinLnBrk="0" hangingPunct="1">
              <a:lnSpc>
                <a:spcPct val="100000"/>
              </a:lnSpc>
              <a:spcBef>
                <a:spcPts val="0"/>
              </a:spcBef>
              <a:spcAft>
                <a:spcPts val="0"/>
              </a:spcAft>
              <a:buClrTx/>
              <a:buSzTx/>
              <a:buFontTx/>
              <a:buNone/>
              <a:tabLst/>
              <a:defRPr/>
            </a:pPr>
            <a:r>
              <a:rPr lang="fr-FR" dirty="0" smtClean="0">
                <a:solidFill>
                  <a:schemeClr val="tx1"/>
                </a:solidFill>
                <a:latin typeface="Calibri" pitchFamily="34" charset="0"/>
                <a:cs typeface="Calibri" pitchFamily="34" charset="0"/>
              </a:rPr>
              <a:t>	Hassan SAMINE</a:t>
            </a:r>
          </a:p>
        </p:txBody>
      </p:sp>
      <p:sp>
        <p:nvSpPr>
          <p:cNvPr id="17" name="AutoShape 5"/>
          <p:cNvSpPr>
            <a:spLocks noChangeArrowheads="1"/>
          </p:cNvSpPr>
          <p:nvPr/>
        </p:nvSpPr>
        <p:spPr bwMode="auto">
          <a:xfrm>
            <a:off x="4143372" y="4648200"/>
            <a:ext cx="5000628" cy="1100134"/>
          </a:xfrm>
          <a:prstGeom prst="parallelogram">
            <a:avLst>
              <a:gd name="adj" fmla="val 68954"/>
            </a:avLst>
          </a:prstGeom>
          <a:no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u="sng" dirty="0" smtClean="0">
                <a:solidFill>
                  <a:schemeClr val="tx1"/>
                </a:solidFill>
                <a:latin typeface="Calibri" pitchFamily="34" charset="0"/>
                <a:cs typeface="Calibri" pitchFamily="34" charset="0"/>
              </a:rPr>
              <a:t>Encadré par:</a:t>
            </a:r>
          </a:p>
          <a:p>
            <a:pPr marL="0" marR="0" lvl="0" indent="0" defTabSz="914400" eaLnBrk="1" fontAlgn="auto" latinLnBrk="0" hangingPunct="1">
              <a:lnSpc>
                <a:spcPct val="100000"/>
              </a:lnSpc>
              <a:spcBef>
                <a:spcPts val="0"/>
              </a:spcBef>
              <a:spcAft>
                <a:spcPts val="0"/>
              </a:spcAft>
              <a:buClrTx/>
              <a:buSzTx/>
              <a:buFontTx/>
              <a:buNone/>
              <a:tabLst/>
              <a:defRPr/>
            </a:pPr>
            <a:r>
              <a:rPr lang="fr-FR" dirty="0" smtClean="0">
                <a:solidFill>
                  <a:schemeClr val="tx1"/>
                </a:solidFill>
                <a:latin typeface="Calibri" pitchFamily="34" charset="0"/>
                <a:cs typeface="Calibri" pitchFamily="34" charset="0"/>
              </a:rPr>
              <a:t>	M. Mustapha MABROUKI</a:t>
            </a:r>
          </a:p>
        </p:txBody>
      </p:sp>
      <p:pic>
        <p:nvPicPr>
          <p:cNvPr id="1028" name="Picture 4" descr="C:\Users\Mohamed Samine\Desktop\FST-B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246" y="-533400"/>
            <a:ext cx="4968317" cy="241974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2472605" y="1066800"/>
            <a:ext cx="4419600" cy="707886"/>
          </a:xfrm>
          <a:prstGeom prst="rect">
            <a:avLst/>
          </a:prstGeom>
          <a:noFill/>
        </p:spPr>
        <p:txBody>
          <a:bodyPr wrap="square" rtlCol="0">
            <a:spAutoFit/>
          </a:bodyPr>
          <a:lstStyle/>
          <a:p>
            <a:pPr algn="ctr"/>
            <a:r>
              <a:rPr lang="fr-FR" sz="2000" dirty="0" smtClean="0">
                <a:solidFill>
                  <a:srgbClr val="0070C0"/>
                </a:solidFill>
                <a:latin typeface="Monotype Corsiva" pitchFamily="66" charset="0"/>
              </a:rPr>
              <a:t>Faculté des sciences et techniques </a:t>
            </a:r>
          </a:p>
          <a:p>
            <a:pPr algn="ctr"/>
            <a:r>
              <a:rPr lang="fr-FR" sz="2000" dirty="0" smtClean="0">
                <a:solidFill>
                  <a:srgbClr val="0070C0"/>
                </a:solidFill>
                <a:latin typeface="Monotype Corsiva" pitchFamily="66" charset="0"/>
              </a:rPr>
              <a:t>Béni Mellal </a:t>
            </a:r>
            <a:endParaRPr lang="en-US" sz="2000" dirty="0">
              <a:solidFill>
                <a:srgbClr val="0070C0"/>
              </a:solidFill>
              <a:latin typeface="Monotype Corsiva" pitchFamily="66" charset="0"/>
            </a:endParaRPr>
          </a:p>
        </p:txBody>
      </p:sp>
      <p:pic>
        <p:nvPicPr>
          <p:cNvPr id="4" name="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754" y="6248400"/>
            <a:ext cx="609600" cy="609600"/>
          </a:xfrm>
          <a:prstGeom prst="rect">
            <a:avLst/>
          </a:prstGeom>
        </p:spPr>
      </p:pic>
    </p:spTree>
    <p:extLst>
      <p:ext uri="{BB962C8B-B14F-4D97-AF65-F5344CB8AC3E}">
        <p14:creationId xmlns:p14="http://schemas.microsoft.com/office/powerpoint/2010/main" val="27584753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mj-lt"/>
              <a:buAutoNum type="romanUcPeriod" startAt="3"/>
            </a:pPr>
            <a:r>
              <a:rPr lang="fr-FR" sz="1800" u="sng" dirty="0" smtClean="0">
                <a:solidFill>
                  <a:schemeClr val="accent2">
                    <a:lumMod val="75000"/>
                  </a:schemeClr>
                </a:solidFill>
              </a:rPr>
              <a:t>programmer </a:t>
            </a:r>
            <a:r>
              <a:rPr lang="fr-FR" sz="1800" u="sng" dirty="0">
                <a:solidFill>
                  <a:schemeClr val="accent2">
                    <a:lumMod val="75000"/>
                  </a:schemeClr>
                </a:solidFill>
              </a:rPr>
              <a:t>LA CARTE ARDUINO AVEC LE LOGICIEL LABVIEW :</a:t>
            </a:r>
            <a:endParaRPr lang="en-US" sz="1800" u="sng" dirty="0">
              <a:solidFill>
                <a:schemeClr val="accent2">
                  <a:lumMod val="75000"/>
                </a:schemeClr>
              </a:solidFill>
            </a:endParaRPr>
          </a:p>
        </p:txBody>
      </p:sp>
      <p:sp>
        <p:nvSpPr>
          <p:cNvPr id="4"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endParaRPr lang="fr-FR" sz="1600" b="1"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800" b="1"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r>
              <a:rPr lang="fr-FR" sz="1800" b="1" dirty="0" smtClean="0">
                <a:solidFill>
                  <a:schemeClr val="tx1"/>
                </a:solidFill>
                <a:latin typeface="Calibri" pitchFamily="34" charset="0"/>
                <a:ea typeface="Cambria" pitchFamily="18" charset="0"/>
                <a:cs typeface="Calibri" pitchFamily="34" charset="0"/>
              </a:rPr>
              <a:t>VISA </a:t>
            </a:r>
            <a:r>
              <a:rPr lang="fr-FR" sz="1800" b="1" dirty="0">
                <a:solidFill>
                  <a:schemeClr val="tx1"/>
                </a:solidFill>
                <a:latin typeface="Calibri" pitchFamily="34" charset="0"/>
                <a:ea typeface="Cambria" pitchFamily="18" charset="0"/>
                <a:cs typeface="Calibri" pitchFamily="34" charset="0"/>
              </a:rPr>
              <a:t>NI : </a:t>
            </a:r>
            <a:r>
              <a:rPr lang="fr-FR" sz="1800" dirty="0">
                <a:solidFill>
                  <a:schemeClr val="tx1"/>
                </a:solidFill>
                <a:latin typeface="Calibri" pitchFamily="34" charset="0"/>
                <a:ea typeface="Cambria" pitchFamily="18" charset="0"/>
                <a:cs typeface="Calibri" pitchFamily="34" charset="0"/>
              </a:rPr>
              <a:t>C’est un outil qui permet au logiciel LabVIEW de communiquer avec la carte Arduino, et de savoir dans quelle port exactement la carte est liée avec l’ordinateur. </a:t>
            </a:r>
            <a:endParaRPr lang="fr-FR" sz="18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800" dirty="0">
              <a:solidFill>
                <a:schemeClr val="tx1"/>
              </a:solidFill>
              <a:latin typeface="Calibri" pitchFamily="34" charset="0"/>
              <a:ea typeface="Times New Roman"/>
              <a:cs typeface="Calibri" pitchFamily="34" charset="0"/>
            </a:endParaRPr>
          </a:p>
          <a:p>
            <a:pPr marL="0" lvl="0" indent="0" algn="justLow">
              <a:buClr>
                <a:schemeClr val="accent2">
                  <a:lumMod val="60000"/>
                  <a:lumOff val="40000"/>
                </a:schemeClr>
              </a:buClr>
              <a:buSzPct val="100000"/>
              <a:buNone/>
            </a:pPr>
            <a:r>
              <a:rPr lang="fr-FR" sz="1800" b="1" dirty="0">
                <a:solidFill>
                  <a:schemeClr val="tx1"/>
                </a:solidFill>
                <a:latin typeface="Calibri" pitchFamily="34" charset="0"/>
                <a:ea typeface="Cambria" pitchFamily="18" charset="0"/>
                <a:cs typeface="Calibri" pitchFamily="34" charset="0"/>
              </a:rPr>
              <a:t>VI PACKAGE MANAGER : </a:t>
            </a:r>
            <a:r>
              <a:rPr lang="fr-FR" sz="1800" dirty="0">
                <a:solidFill>
                  <a:schemeClr val="tx1"/>
                </a:solidFill>
                <a:latin typeface="Calibri" pitchFamily="34" charset="0"/>
                <a:ea typeface="Cambria" pitchFamily="18" charset="0"/>
                <a:cs typeface="Calibri" pitchFamily="34" charset="0"/>
              </a:rPr>
              <a:t>est un logiciel qui organise et gère des paquets pour le logiciel LabVIEW, il est l’outil pour obtenir des bibliothèques. On va l’utiliser pour installer l’interface Arduino sous LabVIEW</a:t>
            </a:r>
            <a:r>
              <a:rPr lang="fr-FR" sz="1800" dirty="0" smtClean="0">
                <a:solidFill>
                  <a:schemeClr val="tx1"/>
                </a:solidFill>
                <a:latin typeface="Calibri" pitchFamily="34" charset="0"/>
                <a:ea typeface="Cambria" pitchFamily="18" charset="0"/>
                <a:cs typeface="Calibri" pitchFamily="34" charset="0"/>
              </a:rPr>
              <a:t>.</a:t>
            </a:r>
            <a:endParaRPr lang="fr-FR" sz="1800" dirty="0">
              <a:solidFill>
                <a:schemeClr val="tx1"/>
              </a:solidFill>
              <a:latin typeface="Calibri" pitchFamily="34" charset="0"/>
              <a:ea typeface="Cambria" pitchFamily="18" charset="0"/>
              <a:cs typeface="Calibri" pitchFamily="34" charset="0"/>
            </a:endParaRPr>
          </a:p>
        </p:txBody>
      </p:sp>
      <p:pic>
        <p:nvPicPr>
          <p:cNvPr id="2050" name="Picture 2" descr="C:\Users\Mohamed Samine\Desktop\nivisa-runtime-v5.4-installation-wind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3" y="3276600"/>
            <a:ext cx="3842114"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 27" descr="Description : 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08" y="3276600"/>
            <a:ext cx="4733119" cy="2971800"/>
          </a:xfrm>
          <a:prstGeom prst="rect">
            <a:avLst/>
          </a:prstGeom>
          <a:noFill/>
          <a:extLst>
            <a:ext uri="{909E8E84-426E-40DD-AFC4-6F175D3DCCD1}">
              <a14:hiddenFill xmlns:a14="http://schemas.microsoft.com/office/drawing/2010/main">
                <a:solidFill>
                  <a:srgbClr val="FFFFFF"/>
                </a:solidFill>
              </a14:hiddenFill>
            </a:ext>
          </a:extLst>
        </p:spPr>
      </p:pic>
      <p:sp>
        <p:nvSpPr>
          <p:cNvPr id="8" name="Zone de texte 51"/>
          <p:cNvSpPr txBox="1"/>
          <p:nvPr/>
        </p:nvSpPr>
        <p:spPr>
          <a:xfrm>
            <a:off x="1097280" y="8783320"/>
            <a:ext cx="5486400" cy="3048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fr-FR" sz="1200" b="1" u="sng">
                <a:solidFill>
                  <a:srgbClr val="A6A6A6"/>
                </a:solidFill>
                <a:effectLst/>
                <a:latin typeface="Cambria"/>
                <a:ea typeface="Times New Roman"/>
                <a:cs typeface="Times New Roman"/>
              </a:rPr>
              <a:t>Figure 10: L’INTERFACE DE LOGICIEL PACKAGE MANAGER</a:t>
            </a:r>
            <a:endParaRPr lang="en-US" sz="900" b="1">
              <a:solidFill>
                <a:srgbClr val="4F81BD"/>
              </a:solidFill>
              <a:effectLst/>
              <a:latin typeface="Cambria"/>
              <a:ea typeface="Times New Roman"/>
              <a:cs typeface="Times New Roman"/>
            </a:endParaRPr>
          </a:p>
        </p:txBody>
      </p:sp>
      <p:sp>
        <p:nvSpPr>
          <p:cNvPr id="9"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10</a:t>
            </a:fld>
            <a:endParaRPr lang="fr-FR" sz="1600" b="1" dirty="0">
              <a:solidFill>
                <a:sysClr val="windowText" lastClr="000000"/>
              </a:solidFill>
              <a:latin typeface="Monotype Corsiva" pitchFamily="66" charset="0"/>
              <a:cs typeface="Times New Roman" pitchFamily="18" charset="0"/>
            </a:endParaRPr>
          </a:p>
        </p:txBody>
      </p:sp>
      <p:sp>
        <p:nvSpPr>
          <p:cNvPr id="10" name="Titre 1"/>
          <p:cNvSpPr txBox="1">
            <a:spLocks/>
          </p:cNvSpPr>
          <p:nvPr/>
        </p:nvSpPr>
        <p:spPr>
          <a:xfrm>
            <a:off x="133965" y="7620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800100" lvl="1" indent="-342900">
              <a:buFont typeface="Wingdings" pitchFamily="2" charset="2"/>
              <a:buChar char="Ø"/>
            </a:pPr>
            <a:r>
              <a:rPr lang="fr-FR" sz="1600" b="1" dirty="0">
                <a:solidFill>
                  <a:schemeClr val="accent2">
                    <a:lumMod val="60000"/>
                    <a:lumOff val="40000"/>
                  </a:schemeClr>
                </a:solidFill>
                <a:latin typeface="Cambria" pitchFamily="18" charset="0"/>
                <a:ea typeface="Cambria" pitchFamily="18" charset="0"/>
                <a:cs typeface="Calibri" pitchFamily="34" charset="0"/>
              </a:rPr>
              <a:t>LES ETAPES POUR PROGRAMMER UNE CARTE ARDUNO AVEC LABVIEW :</a:t>
            </a:r>
            <a:endParaRPr lang="en-US" sz="1600" b="1" dirty="0">
              <a:solidFill>
                <a:schemeClr val="accent2">
                  <a:lumMod val="60000"/>
                  <a:lumOff val="40000"/>
                </a:schemeClr>
              </a:solidFill>
              <a:latin typeface="Cambria" pitchFamily="18" charset="0"/>
              <a:ea typeface="Cambria" pitchFamily="18" charset="0"/>
              <a:cs typeface="Calibri" pitchFamily="34" charset="0"/>
            </a:endParaRPr>
          </a:p>
        </p:txBody>
      </p:sp>
      <p:pic>
        <p:nvPicPr>
          <p:cNvPr id="2" name="10.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318738"/>
            <a:ext cx="609600" cy="609600"/>
          </a:xfrm>
          <a:prstGeom prst="rect">
            <a:avLst/>
          </a:prstGeom>
        </p:spPr>
      </p:pic>
    </p:spTree>
    <p:extLst>
      <p:ext uri="{BB962C8B-B14F-4D97-AF65-F5344CB8AC3E}">
        <p14:creationId xmlns:p14="http://schemas.microsoft.com/office/powerpoint/2010/main" val="8628235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txBox="1">
            <a:spLocks/>
          </p:cNvSpPr>
          <p:nvPr/>
        </p:nvSpPr>
        <p:spPr>
          <a:xfrm>
            <a:off x="374130" y="152400"/>
            <a:ext cx="8686800" cy="6517598"/>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r>
              <a:rPr lang="fr-FR" sz="1800" dirty="0">
                <a:solidFill>
                  <a:schemeClr val="tx1"/>
                </a:solidFill>
                <a:latin typeface="Calibri" pitchFamily="34" charset="0"/>
                <a:ea typeface="Cambria" pitchFamily="18" charset="0"/>
                <a:cs typeface="Calibri" pitchFamily="34" charset="0"/>
              </a:rPr>
              <a:t>O</a:t>
            </a:r>
            <a:r>
              <a:rPr lang="fr-FR" sz="1800" dirty="0" smtClean="0">
                <a:solidFill>
                  <a:schemeClr val="tx1"/>
                </a:solidFill>
                <a:latin typeface="Calibri" pitchFamily="34" charset="0"/>
                <a:ea typeface="Cambria" pitchFamily="18" charset="0"/>
                <a:cs typeface="Calibri" pitchFamily="34" charset="0"/>
              </a:rPr>
              <a:t>n </a:t>
            </a:r>
            <a:r>
              <a:rPr lang="fr-FR" sz="1800" dirty="0">
                <a:solidFill>
                  <a:schemeClr val="tx1"/>
                </a:solidFill>
                <a:latin typeface="Calibri" pitchFamily="34" charset="0"/>
                <a:ea typeface="Cambria" pitchFamily="18" charset="0"/>
                <a:cs typeface="Calibri" pitchFamily="34" charset="0"/>
              </a:rPr>
              <a:t>utilise logiciel VI PACKAGE MANAGER pour installer la bibliothèque ‘’INTERFACE ARDUINO sous LABVIEW’’ </a:t>
            </a:r>
            <a:endParaRPr lang="fr-FR" sz="18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p:txBody>
      </p:sp>
      <p:pic>
        <p:nvPicPr>
          <p:cNvPr id="6" name="Image 5" descr="f"/>
          <p:cNvPicPr/>
          <p:nvPr/>
        </p:nvPicPr>
        <p:blipFill>
          <a:blip r:embed="rId5">
            <a:extLst>
              <a:ext uri="{28A0092B-C50C-407E-A947-70E740481C1C}">
                <a14:useLocalDpi xmlns:a14="http://schemas.microsoft.com/office/drawing/2010/main" val="0"/>
              </a:ext>
            </a:extLst>
          </a:blip>
          <a:srcRect/>
          <a:stretch>
            <a:fillRect/>
          </a:stretch>
        </p:blipFill>
        <p:spPr bwMode="auto">
          <a:xfrm>
            <a:off x="157397" y="1783049"/>
            <a:ext cx="4191000" cy="3256299"/>
          </a:xfrm>
          <a:prstGeom prst="rect">
            <a:avLst/>
          </a:prstGeom>
          <a:noFill/>
        </p:spPr>
      </p:pic>
      <p:pic>
        <p:nvPicPr>
          <p:cNvPr id="7" name="Image 6" descr="Ds"/>
          <p:cNvPicPr/>
          <p:nvPr/>
        </p:nvPicPr>
        <p:blipFill>
          <a:blip r:embed="rId6">
            <a:extLst>
              <a:ext uri="{28A0092B-C50C-407E-A947-70E740481C1C}">
                <a14:useLocalDpi xmlns:a14="http://schemas.microsoft.com/office/drawing/2010/main" val="0"/>
              </a:ext>
            </a:extLst>
          </a:blip>
          <a:srcRect/>
          <a:stretch>
            <a:fillRect/>
          </a:stretch>
        </p:blipFill>
        <p:spPr bwMode="auto">
          <a:xfrm>
            <a:off x="5702508" y="1783049"/>
            <a:ext cx="3200400" cy="3256299"/>
          </a:xfrm>
          <a:prstGeom prst="rect">
            <a:avLst/>
          </a:prstGeom>
          <a:noFill/>
        </p:spPr>
      </p:pic>
      <p:sp>
        <p:nvSpPr>
          <p:cNvPr id="8"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11</a:t>
            </a:fld>
            <a:endParaRPr lang="fr-FR" sz="1600" b="1" dirty="0">
              <a:solidFill>
                <a:sysClr val="windowText" lastClr="000000"/>
              </a:solidFill>
              <a:latin typeface="Monotype Corsiva" pitchFamily="66" charset="0"/>
              <a:cs typeface="Times New Roman" pitchFamily="18" charset="0"/>
            </a:endParaRPr>
          </a:p>
        </p:txBody>
      </p:sp>
      <p:pic>
        <p:nvPicPr>
          <p:cNvPr id="2" name="1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248400"/>
            <a:ext cx="609600" cy="609600"/>
          </a:xfrm>
          <a:prstGeom prst="rect">
            <a:avLst/>
          </a:prstGeom>
        </p:spPr>
      </p:pic>
    </p:spTree>
    <p:extLst>
      <p:ext uri="{BB962C8B-B14F-4D97-AF65-F5344CB8AC3E}">
        <p14:creationId xmlns:p14="http://schemas.microsoft.com/office/powerpoint/2010/main" val="38963665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p:cNvSpPr>
          <p:nvPr/>
        </p:nvSpPr>
        <p:spPr>
          <a:xfrm>
            <a:off x="374129" y="533400"/>
            <a:ext cx="8686800" cy="6517598"/>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smtClean="0">
                <a:solidFill>
                  <a:schemeClr val="tx1"/>
                </a:solidFill>
                <a:latin typeface="Calibri" pitchFamily="34" charset="0"/>
                <a:ea typeface="Cambria" pitchFamily="18" charset="0"/>
                <a:cs typeface="Calibri" pitchFamily="34" charset="0"/>
              </a:rPr>
              <a:t>        </a:t>
            </a:r>
            <a:r>
              <a:rPr lang="fr-FR" sz="1800" dirty="0">
                <a:solidFill>
                  <a:schemeClr val="tx1"/>
                </a:solidFill>
                <a:latin typeface="Calibri" pitchFamily="34" charset="0"/>
                <a:ea typeface="Cambria" pitchFamily="18" charset="0"/>
                <a:cs typeface="Calibri" pitchFamily="34" charset="0"/>
              </a:rPr>
              <a:t>L’installation de la bibliothèque  ‘’INTERFACE ARDUINO SOUS LABVIEW’’ agit aussi sur le logiciel </a:t>
            </a:r>
            <a:r>
              <a:rPr lang="fr-FR" sz="1800" dirty="0" smtClean="0">
                <a:solidFill>
                  <a:schemeClr val="tx1"/>
                </a:solidFill>
                <a:latin typeface="Calibri" pitchFamily="34" charset="0"/>
                <a:ea typeface="Cambria" pitchFamily="18" charset="0"/>
                <a:cs typeface="Calibri" pitchFamily="34" charset="0"/>
              </a:rPr>
              <a:t>LabVIEW. </a:t>
            </a:r>
            <a:endParaRPr lang="fr-FR" sz="1800" dirty="0">
              <a:solidFill>
                <a:schemeClr val="tx1"/>
              </a:solidFill>
              <a:latin typeface="Calibri" pitchFamily="34" charset="0"/>
              <a:ea typeface="Cambria" pitchFamily="18" charset="0"/>
              <a:cs typeface="Calibri" pitchFamily="34" charset="0"/>
            </a:endParaRPr>
          </a:p>
        </p:txBody>
      </p:sp>
      <p:pic>
        <p:nvPicPr>
          <p:cNvPr id="5" name="Image 4" descr="dss"/>
          <p:cNvPicPr/>
          <p:nvPr/>
        </p:nvPicPr>
        <p:blipFill>
          <a:blip r:embed="rId5">
            <a:extLst>
              <a:ext uri="{28A0092B-C50C-407E-A947-70E740481C1C}">
                <a14:useLocalDpi xmlns:a14="http://schemas.microsoft.com/office/drawing/2010/main" val="0"/>
              </a:ext>
            </a:extLst>
          </a:blip>
          <a:srcRect/>
          <a:stretch>
            <a:fillRect/>
          </a:stretch>
        </p:blipFill>
        <p:spPr bwMode="auto">
          <a:xfrm>
            <a:off x="1849450" y="1752600"/>
            <a:ext cx="5736158" cy="3429000"/>
          </a:xfrm>
          <a:prstGeom prst="rect">
            <a:avLst/>
          </a:prstGeom>
          <a:noFill/>
        </p:spPr>
      </p:pic>
      <p:sp>
        <p:nvSpPr>
          <p:cNvPr id="6"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12</a:t>
            </a:fld>
            <a:endParaRPr lang="fr-FR" sz="1600" b="1" dirty="0">
              <a:solidFill>
                <a:sysClr val="windowText" lastClr="000000"/>
              </a:solidFill>
              <a:latin typeface="Monotype Corsiva" pitchFamily="66" charset="0"/>
              <a:cs typeface="Times New Roman" pitchFamily="18" charset="0"/>
            </a:endParaRPr>
          </a:p>
        </p:txBody>
      </p:sp>
      <p:pic>
        <p:nvPicPr>
          <p:cNvPr id="2" name="12.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65985"/>
            <a:ext cx="609600" cy="609600"/>
          </a:xfrm>
          <a:prstGeom prst="rect">
            <a:avLst/>
          </a:prstGeom>
        </p:spPr>
      </p:pic>
    </p:spTree>
    <p:extLst>
      <p:ext uri="{BB962C8B-B14F-4D97-AF65-F5344CB8AC3E}">
        <p14:creationId xmlns:p14="http://schemas.microsoft.com/office/powerpoint/2010/main" val="20357322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Wingdings" pitchFamily="2" charset="2"/>
              <a:buChar char="Ø"/>
            </a:pPr>
            <a:r>
              <a:rPr lang="fr-FR" sz="1800" u="sng" dirty="0" smtClean="0">
                <a:solidFill>
                  <a:schemeClr val="accent2">
                    <a:lumMod val="60000"/>
                    <a:lumOff val="40000"/>
                  </a:schemeClr>
                </a:solidFill>
              </a:rPr>
              <a:t>CONNEXION ENTRE CAMERA ET ARDUINO</a:t>
            </a:r>
            <a:endParaRPr lang="en-US" sz="1800" u="sng" dirty="0">
              <a:solidFill>
                <a:schemeClr val="accent2">
                  <a:lumMod val="60000"/>
                  <a:lumOff val="40000"/>
                </a:schemeClr>
              </a:solidFill>
            </a:endParaRPr>
          </a:p>
        </p:txBody>
      </p:sp>
      <p:sp>
        <p:nvSpPr>
          <p:cNvPr id="3"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smtClean="0">
                <a:solidFill>
                  <a:schemeClr val="tx1"/>
                </a:solidFill>
                <a:latin typeface="Calibri" pitchFamily="34" charset="0"/>
                <a:ea typeface="Cambria" pitchFamily="18" charset="0"/>
                <a:cs typeface="Calibri" pitchFamily="34" charset="0"/>
              </a:rPr>
              <a:t>      Dans </a:t>
            </a:r>
            <a:r>
              <a:rPr lang="fr-FR" sz="1800" dirty="0">
                <a:solidFill>
                  <a:schemeClr val="tx1"/>
                </a:solidFill>
                <a:latin typeface="Calibri" pitchFamily="34" charset="0"/>
                <a:ea typeface="Cambria" pitchFamily="18" charset="0"/>
                <a:cs typeface="Calibri" pitchFamily="34" charset="0"/>
              </a:rPr>
              <a:t>cette étape du projet on devait connecter la carte Arduino avec une caméra qui va capturer des images ou vidéo et les envoyer à notre carte Arduino. </a:t>
            </a:r>
            <a:endParaRPr lang="fr-FR" sz="18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p:txBody>
      </p:sp>
      <p:pic>
        <p:nvPicPr>
          <p:cNvPr id="4" name="Image 3" descr="wiring-ov7670"/>
          <p:cNvPicPr/>
          <p:nvPr/>
        </p:nvPicPr>
        <p:blipFill>
          <a:blip r:embed="rId5">
            <a:extLst>
              <a:ext uri="{28A0092B-C50C-407E-A947-70E740481C1C}">
                <a14:useLocalDpi xmlns:a14="http://schemas.microsoft.com/office/drawing/2010/main" val="0"/>
              </a:ext>
            </a:extLst>
          </a:blip>
          <a:srcRect/>
          <a:stretch>
            <a:fillRect/>
          </a:stretch>
        </p:blipFill>
        <p:spPr bwMode="auto">
          <a:xfrm>
            <a:off x="2068851" y="1524000"/>
            <a:ext cx="5234897" cy="4800600"/>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13</a:t>
            </a:fld>
            <a:endParaRPr lang="fr-FR" sz="1600" b="1" dirty="0">
              <a:solidFill>
                <a:sysClr val="windowText" lastClr="000000"/>
              </a:solidFill>
              <a:latin typeface="Monotype Corsiva" pitchFamily="66" charset="0"/>
              <a:cs typeface="Times New Roman" pitchFamily="18" charset="0"/>
            </a:endParaRPr>
          </a:p>
        </p:txBody>
      </p:sp>
      <p:pic>
        <p:nvPicPr>
          <p:cNvPr id="6" name="13.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00" y="6248400"/>
            <a:ext cx="609600" cy="609600"/>
          </a:xfrm>
          <a:prstGeom prst="rect">
            <a:avLst/>
          </a:prstGeom>
        </p:spPr>
      </p:pic>
    </p:spTree>
    <p:extLst>
      <p:ext uri="{BB962C8B-B14F-4D97-AF65-F5344CB8AC3E}">
        <p14:creationId xmlns:p14="http://schemas.microsoft.com/office/powerpoint/2010/main" val="324804360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Wingdings" pitchFamily="2" charset="2"/>
              <a:buChar char="Ø"/>
            </a:pPr>
            <a:r>
              <a:rPr lang="fr-FR" sz="1800" u="sng" dirty="0" smtClean="0">
                <a:solidFill>
                  <a:schemeClr val="accent2">
                    <a:lumMod val="60000"/>
                    <a:lumOff val="40000"/>
                  </a:schemeClr>
                </a:solidFill>
              </a:rPr>
              <a:t>LA </a:t>
            </a:r>
            <a:r>
              <a:rPr lang="fr-FR" sz="1800" u="sng" dirty="0">
                <a:solidFill>
                  <a:schemeClr val="accent2">
                    <a:lumMod val="60000"/>
                    <a:lumOff val="40000"/>
                  </a:schemeClr>
                </a:solidFill>
              </a:rPr>
              <a:t>CONNEXION AVEC L’ORDINATEUR :</a:t>
            </a:r>
            <a:endParaRPr lang="en-US" sz="1800" u="sng" dirty="0">
              <a:solidFill>
                <a:schemeClr val="accent2">
                  <a:lumMod val="60000"/>
                  <a:lumOff val="40000"/>
                </a:schemeClr>
              </a:solidFill>
            </a:endParaRPr>
          </a:p>
        </p:txBody>
      </p:sp>
      <p:sp>
        <p:nvSpPr>
          <p:cNvPr id="3"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a:latin typeface="Cambria" pitchFamily="18" charset="0"/>
                <a:ea typeface="Cambria" pitchFamily="18" charset="0"/>
              </a:rPr>
              <a:t>Pour programmer notre OV7670 il faut ajouter la bibliothèque ArduCAM dans la plateforme Arduino, qui se compose de quatre sous bibliothèques qu’il faut télécharger et ajouter dans les bibliothèques du logiciel d’Arduino IDE. </a:t>
            </a: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p:txBody>
      </p:sp>
      <p:pic>
        <p:nvPicPr>
          <p:cNvPr id="6" name="Image 5" descr="f"/>
          <p:cNvPicPr/>
          <p:nvPr/>
        </p:nvPicPr>
        <p:blipFill>
          <a:blip r:embed="rId5">
            <a:extLst>
              <a:ext uri="{28A0092B-C50C-407E-A947-70E740481C1C}">
                <a14:useLocalDpi xmlns:a14="http://schemas.microsoft.com/office/drawing/2010/main" val="0"/>
              </a:ext>
            </a:extLst>
          </a:blip>
          <a:srcRect/>
          <a:stretch>
            <a:fillRect/>
          </a:stretch>
        </p:blipFill>
        <p:spPr bwMode="auto">
          <a:xfrm>
            <a:off x="1518761" y="1752600"/>
            <a:ext cx="6258878" cy="4724400"/>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14</a:t>
            </a:fld>
            <a:endParaRPr lang="fr-FR" sz="1600" b="1" dirty="0">
              <a:solidFill>
                <a:sysClr val="windowText" lastClr="000000"/>
              </a:solidFill>
              <a:latin typeface="Monotype Corsiva" pitchFamily="66" charset="0"/>
              <a:cs typeface="Times New Roman" pitchFamily="18" charset="0"/>
            </a:endParaRPr>
          </a:p>
        </p:txBody>
      </p:sp>
      <p:pic>
        <p:nvPicPr>
          <p:cNvPr id="7" name="14.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spTree>
    <p:extLst>
      <p:ext uri="{BB962C8B-B14F-4D97-AF65-F5344CB8AC3E}">
        <p14:creationId xmlns:p14="http://schemas.microsoft.com/office/powerpoint/2010/main" val="28449019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mj-lt"/>
              <a:buAutoNum type="romanUcPeriod" startAt="4"/>
            </a:pPr>
            <a:r>
              <a:rPr lang="fr-FR" sz="1800" u="sng" dirty="0" smtClean="0">
                <a:solidFill>
                  <a:schemeClr val="accent2">
                    <a:lumMod val="75000"/>
                  </a:schemeClr>
                </a:solidFill>
              </a:rPr>
              <a:t>ACQUISITION </a:t>
            </a:r>
            <a:r>
              <a:rPr lang="fr-FR" sz="1800" u="sng" dirty="0">
                <a:solidFill>
                  <a:schemeClr val="accent2">
                    <a:lumMod val="75000"/>
                  </a:schemeClr>
                </a:solidFill>
              </a:rPr>
              <a:t>DES IMAGES ET DES VIDEOS  EN LABVIEW</a:t>
            </a:r>
            <a:endParaRPr lang="en-US" sz="1800" u="sng" dirty="0">
              <a:solidFill>
                <a:schemeClr val="accent2">
                  <a:lumMod val="75000"/>
                </a:schemeClr>
              </a:solidFill>
            </a:endParaRPr>
          </a:p>
        </p:txBody>
      </p:sp>
      <p:sp>
        <p:nvSpPr>
          <p:cNvPr id="3"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a:solidFill>
                  <a:schemeClr val="tx1"/>
                </a:solidFill>
                <a:latin typeface="Calibri" pitchFamily="34" charset="0"/>
                <a:ea typeface="Cambria" pitchFamily="18" charset="0"/>
                <a:cs typeface="Calibri" pitchFamily="34" charset="0"/>
              </a:rPr>
              <a:t>      Pour trouver  la meilleure méthode pour afficher des images et vidéos en LabVIEW </a:t>
            </a:r>
            <a:r>
              <a:rPr lang="fr-FR" sz="1800" dirty="0" smtClean="0">
                <a:solidFill>
                  <a:schemeClr val="tx1"/>
                </a:solidFill>
                <a:latin typeface="Calibri" pitchFamily="34" charset="0"/>
                <a:ea typeface="Cambria" pitchFamily="18" charset="0"/>
                <a:cs typeface="Calibri" pitchFamily="34" charset="0"/>
              </a:rPr>
              <a:t>j'ai essayer quelques </a:t>
            </a:r>
            <a:r>
              <a:rPr lang="fr-FR" sz="1800" dirty="0">
                <a:solidFill>
                  <a:schemeClr val="tx1"/>
                </a:solidFill>
                <a:latin typeface="Calibri" pitchFamily="34" charset="0"/>
                <a:ea typeface="Cambria" pitchFamily="18" charset="0"/>
                <a:cs typeface="Calibri" pitchFamily="34" charset="0"/>
              </a:rPr>
              <a:t>approches que je vais expliquer </a:t>
            </a:r>
          </a:p>
          <a:p>
            <a:pPr marL="0" indent="0" algn="justLow">
              <a:buClr>
                <a:schemeClr val="accent2">
                  <a:lumMod val="60000"/>
                  <a:lumOff val="40000"/>
                </a:schemeClr>
              </a:buClr>
              <a:buSzPct val="100000"/>
              <a:buNone/>
            </a:pPr>
            <a:endParaRPr lang="fr-FR" sz="1800" dirty="0">
              <a:solidFill>
                <a:schemeClr val="tx1"/>
              </a:solidFill>
              <a:latin typeface="Calibri" pitchFamily="34" charset="0"/>
              <a:ea typeface="Cambria" pitchFamily="18" charset="0"/>
              <a:cs typeface="Calibri" pitchFamily="34" charset="0"/>
            </a:endParaRPr>
          </a:p>
          <a:p>
            <a:pPr marL="342900" lvl="1" indent="-342900" algn="justLow">
              <a:buClr>
                <a:schemeClr val="accent4">
                  <a:lumMod val="75000"/>
                </a:schemeClr>
              </a:buClr>
              <a:buSzPct val="100000"/>
              <a:buFont typeface="+mj-lt"/>
              <a:buAutoNum type="alphaUcPeriod"/>
            </a:pPr>
            <a:r>
              <a:rPr lang="fr-FR" sz="1800" b="1" dirty="0">
                <a:solidFill>
                  <a:schemeClr val="accent4">
                    <a:lumMod val="75000"/>
                  </a:schemeClr>
                </a:solidFill>
                <a:latin typeface="Cambria" pitchFamily="18" charset="0"/>
                <a:ea typeface="Cambria" pitchFamily="18" charset="0"/>
                <a:cs typeface="Calibri" pitchFamily="34" charset="0"/>
              </a:rPr>
              <a:t>AFFICHER LES IMAGES A L’AIDE DU LOGICIEL D’ACQUISITION DE </a:t>
            </a:r>
            <a:r>
              <a:rPr lang="fr-FR" sz="1800" b="1" dirty="0" smtClean="0">
                <a:solidFill>
                  <a:schemeClr val="accent4">
                    <a:lumMod val="75000"/>
                  </a:schemeClr>
                </a:solidFill>
                <a:latin typeface="Cambria" pitchFamily="18" charset="0"/>
                <a:ea typeface="Cambria" pitchFamily="18" charset="0"/>
                <a:cs typeface="Calibri" pitchFamily="34" charset="0"/>
              </a:rPr>
              <a:t>VISION</a:t>
            </a:r>
            <a:endParaRPr lang="fr-FR" sz="1800" dirty="0">
              <a:solidFill>
                <a:schemeClr val="accent4">
                  <a:lumMod val="75000"/>
                </a:schemeClr>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p:txBody>
      </p:sp>
      <p:pic>
        <p:nvPicPr>
          <p:cNvPr id="4" name="Image 3" descr="fffff"/>
          <p:cNvPicPr/>
          <p:nvPr/>
        </p:nvPicPr>
        <p:blipFill>
          <a:blip r:embed="rId5">
            <a:extLst>
              <a:ext uri="{28A0092B-C50C-407E-A947-70E740481C1C}">
                <a14:useLocalDpi xmlns:a14="http://schemas.microsoft.com/office/drawing/2010/main" val="0"/>
              </a:ext>
            </a:extLst>
          </a:blip>
          <a:srcRect/>
          <a:stretch>
            <a:fillRect/>
          </a:stretch>
        </p:blipFill>
        <p:spPr bwMode="auto">
          <a:xfrm>
            <a:off x="1802586" y="2286000"/>
            <a:ext cx="5691227" cy="3505200"/>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15</a:t>
            </a:fld>
            <a:endParaRPr lang="fr-FR" sz="1600" b="1" dirty="0">
              <a:solidFill>
                <a:sysClr val="windowText" lastClr="000000"/>
              </a:solidFill>
              <a:latin typeface="Monotype Corsiva" pitchFamily="66" charset="0"/>
              <a:cs typeface="Times New Roman" pitchFamily="18" charset="0"/>
            </a:endParaRPr>
          </a:p>
        </p:txBody>
      </p:sp>
      <p:pic>
        <p:nvPicPr>
          <p:cNvPr id="6" name="15.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8100" y="6248400"/>
            <a:ext cx="609600" cy="609600"/>
          </a:xfrm>
          <a:prstGeom prst="rect">
            <a:avLst/>
          </a:prstGeom>
        </p:spPr>
      </p:pic>
    </p:spTree>
    <p:extLst>
      <p:ext uri="{BB962C8B-B14F-4D97-AF65-F5344CB8AC3E}">
        <p14:creationId xmlns:p14="http://schemas.microsoft.com/office/powerpoint/2010/main" val="31044699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p:cNvSpPr txBox="1">
            <a:spLocks/>
          </p:cNvSpPr>
          <p:nvPr/>
        </p:nvSpPr>
        <p:spPr>
          <a:xfrm>
            <a:off x="304800" y="457200"/>
            <a:ext cx="8686800" cy="64008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smtClean="0">
                <a:solidFill>
                  <a:schemeClr val="tx1"/>
                </a:solidFill>
                <a:latin typeface="Calibri" pitchFamily="34" charset="0"/>
                <a:ea typeface="Cambria" pitchFamily="18" charset="0"/>
                <a:cs typeface="Calibri" pitchFamily="34" charset="0"/>
              </a:rPr>
              <a:t>      </a:t>
            </a:r>
          </a:p>
          <a:p>
            <a:pPr marL="0" indent="0" algn="justLow">
              <a:buClr>
                <a:schemeClr val="accent2">
                  <a:lumMod val="60000"/>
                  <a:lumOff val="40000"/>
                </a:schemeClr>
              </a:buClr>
              <a:buSzPct val="100000"/>
              <a:buNone/>
            </a:pPr>
            <a:r>
              <a:rPr lang="fr-FR" sz="1800" dirty="0" smtClean="0">
                <a:solidFill>
                  <a:schemeClr val="tx1"/>
                </a:solidFill>
                <a:latin typeface="Calibri" pitchFamily="34" charset="0"/>
                <a:ea typeface="Cambria" pitchFamily="18" charset="0"/>
                <a:cs typeface="Calibri" pitchFamily="34" charset="0"/>
              </a:rPr>
              <a:t> En </a:t>
            </a:r>
            <a:r>
              <a:rPr lang="fr-FR" sz="1800" dirty="0">
                <a:solidFill>
                  <a:schemeClr val="tx1"/>
                </a:solidFill>
                <a:latin typeface="Calibri" pitchFamily="34" charset="0"/>
                <a:ea typeface="Cambria" pitchFamily="18" charset="0"/>
                <a:cs typeface="Calibri" pitchFamily="34" charset="0"/>
              </a:rPr>
              <a:t>utilisant les sous VI qu’on a ajouté </a:t>
            </a:r>
            <a:r>
              <a:rPr lang="fr-FR" sz="1800" dirty="0" smtClean="0">
                <a:solidFill>
                  <a:schemeClr val="tx1"/>
                </a:solidFill>
                <a:latin typeface="Calibri" pitchFamily="34" charset="0"/>
                <a:ea typeface="Cambria" pitchFamily="18" charset="0"/>
                <a:cs typeface="Calibri" pitchFamily="34" charset="0"/>
              </a:rPr>
              <a:t>j’ai </a:t>
            </a:r>
            <a:r>
              <a:rPr lang="fr-FR" sz="1800" dirty="0">
                <a:solidFill>
                  <a:schemeClr val="tx1"/>
                </a:solidFill>
                <a:latin typeface="Calibri" pitchFamily="34" charset="0"/>
                <a:ea typeface="Cambria" pitchFamily="18" charset="0"/>
                <a:cs typeface="Calibri" pitchFamily="34" charset="0"/>
              </a:rPr>
              <a:t>trouvé une méthode pour afficher une image à l’aide d’une caméra connecté à mon ordinateur  à l’aide d’un port USB. </a:t>
            </a:r>
            <a:endParaRPr lang="fr-FR" sz="18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libri" pitchFamily="34" charset="0"/>
              <a:ea typeface="Cambria" pitchFamily="18" charset="0"/>
              <a:cs typeface="Calibri" pitchFamily="34" charset="0"/>
            </a:endParaRPr>
          </a:p>
        </p:txBody>
      </p:sp>
      <p:pic>
        <p:nvPicPr>
          <p:cNvPr id="3" name="Image 2" descr="WhatsApp Image 2020-06-26 at 15.39.55"/>
          <p:cNvPicPr/>
          <p:nvPr/>
        </p:nvPicPr>
        <p:blipFill>
          <a:blip r:embed="rId5">
            <a:extLst>
              <a:ext uri="{28A0092B-C50C-407E-A947-70E740481C1C}">
                <a14:useLocalDpi xmlns:a14="http://schemas.microsoft.com/office/drawing/2010/main" val="0"/>
              </a:ext>
            </a:extLst>
          </a:blip>
          <a:srcRect/>
          <a:stretch>
            <a:fillRect/>
          </a:stretch>
        </p:blipFill>
        <p:spPr bwMode="auto">
          <a:xfrm>
            <a:off x="304800" y="1981200"/>
            <a:ext cx="3886200" cy="3581399"/>
          </a:xfrm>
          <a:prstGeom prst="rect">
            <a:avLst/>
          </a:prstGeom>
          <a:noFill/>
        </p:spPr>
      </p:pic>
      <p:pic>
        <p:nvPicPr>
          <p:cNvPr id="1026" name="Picture 2" descr="Cap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3008" y="1981200"/>
            <a:ext cx="4552319" cy="3581399"/>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16</a:t>
            </a:fld>
            <a:endParaRPr lang="fr-FR" sz="1600" b="1" dirty="0">
              <a:solidFill>
                <a:sysClr val="windowText" lastClr="000000"/>
              </a:solidFill>
              <a:latin typeface="Monotype Corsiva" pitchFamily="66" charset="0"/>
              <a:cs typeface="Times New Roman" pitchFamily="18" charset="0"/>
            </a:endParaRPr>
          </a:p>
        </p:txBody>
      </p:sp>
      <p:pic>
        <p:nvPicPr>
          <p:cNvPr id="4" name="1A.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248400"/>
            <a:ext cx="609600" cy="609600"/>
          </a:xfrm>
          <a:prstGeom prst="rect">
            <a:avLst/>
          </a:prstGeom>
        </p:spPr>
      </p:pic>
    </p:spTree>
    <p:extLst>
      <p:ext uri="{BB962C8B-B14F-4D97-AF65-F5344CB8AC3E}">
        <p14:creationId xmlns:p14="http://schemas.microsoft.com/office/powerpoint/2010/main" val="421951149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p:cNvSpPr txBox="1">
            <a:spLocks/>
          </p:cNvSpPr>
          <p:nvPr/>
        </p:nvSpPr>
        <p:spPr>
          <a:xfrm>
            <a:off x="269630" y="152400"/>
            <a:ext cx="8686800" cy="67056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342900" lvl="1" indent="-342900" algn="justLow">
              <a:buClr>
                <a:schemeClr val="accent4">
                  <a:lumMod val="75000"/>
                </a:schemeClr>
              </a:buClr>
              <a:buSzPct val="100000"/>
              <a:buFont typeface="+mj-lt"/>
              <a:buAutoNum type="alphaUcPeriod" startAt="2"/>
            </a:pPr>
            <a:r>
              <a:rPr lang="fr-FR" sz="1800" b="1" dirty="0">
                <a:solidFill>
                  <a:schemeClr val="accent4">
                    <a:lumMod val="75000"/>
                  </a:schemeClr>
                </a:solidFill>
                <a:latin typeface="Cambria" pitchFamily="18" charset="0"/>
                <a:ea typeface="Cambria" pitchFamily="18" charset="0"/>
                <a:cs typeface="Calibri" pitchFamily="34" charset="0"/>
              </a:rPr>
              <a:t>CAPTURE ET AFFICHAGE DES IMAGES ET VIDEOS A L’AIDE D’ARDUCAM</a:t>
            </a:r>
          </a:p>
          <a:p>
            <a:pPr marL="0" indent="0" algn="justLow">
              <a:buClr>
                <a:schemeClr val="accent2">
                  <a:lumMod val="60000"/>
                  <a:lumOff val="40000"/>
                </a:schemeClr>
              </a:buClr>
              <a:buSzPct val="100000"/>
              <a:buNone/>
            </a:pPr>
            <a:r>
              <a:rPr lang="fr-FR" sz="1800" b="1" dirty="0">
                <a:solidFill>
                  <a:schemeClr val="accent2">
                    <a:lumMod val="60000"/>
                    <a:lumOff val="40000"/>
                  </a:schemeClr>
                </a:solidFill>
                <a:latin typeface="Cambria" pitchFamily="18" charset="0"/>
                <a:ea typeface="Cambria" pitchFamily="18" charset="0"/>
                <a:cs typeface="Calibri" pitchFamily="34" charset="0"/>
              </a:rPr>
              <a:t> </a:t>
            </a:r>
            <a:r>
              <a:rPr lang="fr-FR" sz="1800" b="1" dirty="0" smtClean="0">
                <a:solidFill>
                  <a:schemeClr val="accent2">
                    <a:lumMod val="60000"/>
                    <a:lumOff val="40000"/>
                  </a:schemeClr>
                </a:solidFill>
                <a:latin typeface="Cambria" pitchFamily="18" charset="0"/>
                <a:ea typeface="Cambria" pitchFamily="18" charset="0"/>
                <a:cs typeface="Calibri" pitchFamily="34" charset="0"/>
              </a:rPr>
              <a:t>     </a:t>
            </a:r>
            <a:r>
              <a:rPr lang="fr-FR" sz="1800" b="1" dirty="0" smtClean="0">
                <a:solidFill>
                  <a:schemeClr val="tx1"/>
                </a:solidFill>
                <a:latin typeface="Cambria" pitchFamily="18" charset="0"/>
                <a:ea typeface="Cambria" pitchFamily="18" charset="0"/>
                <a:cs typeface="Calibri" pitchFamily="34" charset="0"/>
              </a:rPr>
              <a:t> </a:t>
            </a:r>
            <a:r>
              <a:rPr lang="fr-FR" sz="1800" dirty="0">
                <a:solidFill>
                  <a:schemeClr val="tx1"/>
                </a:solidFill>
                <a:latin typeface="Cambria" pitchFamily="18" charset="0"/>
                <a:ea typeface="Cambria" pitchFamily="18" charset="0"/>
              </a:rPr>
              <a:t>Après la connexion de la carte Arduino avec l’ArduCAM avec succès et compiler le programme qui correspond à notre module OV7670 dans la carte, on va utiliser un logiciel qui porte le nom ‘’ArduCAM host App</a:t>
            </a:r>
            <a:r>
              <a:rPr lang="fr-FR" sz="1800" dirty="0" smtClean="0">
                <a:solidFill>
                  <a:schemeClr val="tx1"/>
                </a:solidFill>
                <a:latin typeface="Cambria" pitchFamily="18" charset="0"/>
                <a:ea typeface="Cambria" pitchFamily="18" charset="0"/>
              </a:rPr>
              <a:t>’’.</a:t>
            </a:r>
            <a:endParaRPr lang="fr-FR" sz="18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800" dirty="0" smtClean="0">
              <a:solidFill>
                <a:schemeClr val="tx1"/>
              </a:solidFill>
              <a:latin typeface="Calibri" pitchFamily="34" charset="0"/>
              <a:ea typeface="Cambria" pitchFamily="18" charset="0"/>
              <a:cs typeface="Calibri" pitchFamily="34" charset="0"/>
            </a:endParaRPr>
          </a:p>
          <a:p>
            <a:pPr marL="342900" lvl="2" indent="-342900" algn="justLow">
              <a:buClr>
                <a:schemeClr val="bg2">
                  <a:lumMod val="50000"/>
                </a:schemeClr>
              </a:buClr>
              <a:buSzPct val="100000"/>
              <a:buFont typeface="+mj-lt"/>
              <a:buAutoNum type="arabicPeriod"/>
            </a:pPr>
            <a:r>
              <a:rPr lang="fr-FR" sz="1800" b="1" dirty="0" smtClean="0">
                <a:solidFill>
                  <a:schemeClr val="bg2">
                    <a:lumMod val="50000"/>
                  </a:schemeClr>
                </a:solidFill>
                <a:latin typeface="Cambria"/>
                <a:ea typeface="Times New Roman"/>
                <a:cs typeface="Times New Roman"/>
              </a:rPr>
              <a:t>   CAPTURE </a:t>
            </a:r>
            <a:r>
              <a:rPr lang="fr-FR" sz="1800" b="1" dirty="0">
                <a:solidFill>
                  <a:schemeClr val="bg2">
                    <a:lumMod val="50000"/>
                  </a:schemeClr>
                </a:solidFill>
                <a:latin typeface="Cambria"/>
                <a:ea typeface="Times New Roman"/>
                <a:cs typeface="Times New Roman"/>
              </a:rPr>
              <a:t>DES IMAGES ET DES VIDEOS PAR OV7670 </a:t>
            </a:r>
            <a:r>
              <a:rPr lang="fr-FR" sz="1800" b="1" dirty="0" smtClean="0">
                <a:solidFill>
                  <a:schemeClr val="bg2">
                    <a:lumMod val="50000"/>
                  </a:schemeClr>
                </a:solidFill>
                <a:latin typeface="Cambria"/>
                <a:ea typeface="Times New Roman"/>
                <a:cs typeface="Times New Roman"/>
              </a:rPr>
              <a:t>:</a:t>
            </a:r>
            <a:endParaRPr lang="fr-FR" sz="1800" dirty="0">
              <a:solidFill>
                <a:schemeClr val="tx1"/>
              </a:solidFill>
              <a:latin typeface="Calibri" pitchFamily="34" charset="0"/>
              <a:ea typeface="Cambria" pitchFamily="18" charset="0"/>
              <a:cs typeface="Calibri" pitchFamily="34" charset="0"/>
            </a:endParaRPr>
          </a:p>
          <a:p>
            <a:pPr marL="342900" lvl="2" indent="-342900" algn="justLow">
              <a:buClr>
                <a:schemeClr val="bg2">
                  <a:lumMod val="50000"/>
                </a:schemeClr>
              </a:buClr>
              <a:buSzPct val="100000"/>
              <a:buFont typeface="+mj-lt"/>
              <a:buAutoNum type="arabicPeriod"/>
            </a:pPr>
            <a:endParaRPr lang="fr-FR" sz="1600" dirty="0" smtClean="0">
              <a:solidFill>
                <a:schemeClr val="tx1"/>
              </a:solidFill>
              <a:latin typeface="Calibri" pitchFamily="34" charset="0"/>
              <a:ea typeface="Cambria" pitchFamily="18" charset="0"/>
              <a:cs typeface="Calibri" pitchFamily="34" charset="0"/>
            </a:endParaRPr>
          </a:p>
        </p:txBody>
      </p:sp>
      <p:pic>
        <p:nvPicPr>
          <p:cNvPr id="8" name="Image 7" descr="8"/>
          <p:cNvPicPr/>
          <p:nvPr/>
        </p:nvPicPr>
        <p:blipFill>
          <a:blip r:embed="rId7">
            <a:extLst>
              <a:ext uri="{28A0092B-C50C-407E-A947-70E740481C1C}">
                <a14:useLocalDpi xmlns:a14="http://schemas.microsoft.com/office/drawing/2010/main" val="0"/>
              </a:ext>
            </a:extLst>
          </a:blip>
          <a:srcRect/>
          <a:stretch>
            <a:fillRect/>
          </a:stretch>
        </p:blipFill>
        <p:spPr bwMode="auto">
          <a:xfrm>
            <a:off x="2936198" y="2057400"/>
            <a:ext cx="3429000" cy="4572000"/>
          </a:xfrm>
          <a:prstGeom prst="rect">
            <a:avLst/>
          </a:prstGeom>
          <a:noFill/>
        </p:spPr>
      </p:pic>
      <p:sp>
        <p:nvSpPr>
          <p:cNvPr id="4"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17</a:t>
            </a:fld>
            <a:endParaRPr lang="fr-FR" sz="1600" b="1" dirty="0">
              <a:solidFill>
                <a:sysClr val="windowText" lastClr="000000"/>
              </a:solidFill>
              <a:latin typeface="Monotype Corsiva" pitchFamily="66" charset="0"/>
              <a:cs typeface="Times New Roman" pitchFamily="18" charset="0"/>
            </a:endParaRPr>
          </a:p>
        </p:txBody>
      </p:sp>
      <p:pic>
        <p:nvPicPr>
          <p:cNvPr id="2" name="1B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584" y="5668107"/>
            <a:ext cx="609600" cy="609600"/>
          </a:xfrm>
          <a:prstGeom prst="rect">
            <a:avLst/>
          </a:prstGeom>
        </p:spPr>
      </p:pic>
      <p:pic>
        <p:nvPicPr>
          <p:cNvPr id="3" name="1B2.mpe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7584" y="6307015"/>
            <a:ext cx="550985" cy="550985"/>
          </a:xfrm>
          <a:prstGeom prst="rect">
            <a:avLst/>
          </a:prstGeom>
        </p:spPr>
      </p:pic>
    </p:spTree>
    <p:extLst>
      <p:ext uri="{BB962C8B-B14F-4D97-AF65-F5344CB8AC3E}">
        <p14:creationId xmlns:p14="http://schemas.microsoft.com/office/powerpoint/2010/main" val="14043562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25" fill="hold"/>
                                        <p:tgtEl>
                                          <p:spTgt spid="2"/>
                                        </p:tgtEl>
                                      </p:cBhvr>
                                    </p:cmd>
                                  </p:childTnLst>
                                </p:cTn>
                              </p:par>
                            </p:childTnLst>
                          </p:cTn>
                        </p:par>
                        <p:par>
                          <p:cTn id="7" fill="hold">
                            <p:stCondLst>
                              <p:cond delay="28525"/>
                            </p:stCondLst>
                            <p:childTnLst>
                              <p:par>
                                <p:cTn id="8" presetID="1" presetClass="mediacall" presetSubtype="0" fill="hold" nodeType="afterEffect">
                                  <p:stCondLst>
                                    <p:cond delay="290"/>
                                  </p:stCondLst>
                                  <p:childTnLst>
                                    <p:cmd type="call" cmd="playFrom(0.0)">
                                      <p:cBhvr>
                                        <p:cTn id="9" dur="50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p:cNvSpPr txBox="1">
            <a:spLocks/>
          </p:cNvSpPr>
          <p:nvPr/>
        </p:nvSpPr>
        <p:spPr>
          <a:xfrm>
            <a:off x="307298" y="152400"/>
            <a:ext cx="8686800" cy="67056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342900" lvl="2" indent="-342900" algn="justLow">
              <a:buClr>
                <a:schemeClr val="bg2">
                  <a:lumMod val="50000"/>
                </a:schemeClr>
              </a:buClr>
              <a:buSzPct val="100000"/>
              <a:buFont typeface="+mj-lt"/>
              <a:buAutoNum type="arabicPeriod" startAt="2"/>
            </a:pPr>
            <a:endParaRPr lang="fr-FR" sz="1800" b="1" dirty="0" smtClean="0">
              <a:solidFill>
                <a:schemeClr val="bg2">
                  <a:lumMod val="50000"/>
                </a:schemeClr>
              </a:solidFill>
              <a:latin typeface="Cambria"/>
              <a:ea typeface="Times New Roman"/>
              <a:cs typeface="Times New Roman"/>
            </a:endParaRPr>
          </a:p>
          <a:p>
            <a:pPr marL="342900" lvl="2" indent="-342900" algn="justLow">
              <a:buClr>
                <a:schemeClr val="bg2">
                  <a:lumMod val="50000"/>
                </a:schemeClr>
              </a:buClr>
              <a:buSzPct val="100000"/>
              <a:buFont typeface="+mj-lt"/>
              <a:buAutoNum type="arabicPeriod" startAt="2"/>
            </a:pPr>
            <a:r>
              <a:rPr lang="fr-FR" sz="1800" b="1" dirty="0" smtClean="0">
                <a:solidFill>
                  <a:schemeClr val="bg2">
                    <a:lumMod val="50000"/>
                  </a:schemeClr>
                </a:solidFill>
                <a:latin typeface="Cambria"/>
                <a:ea typeface="Times New Roman"/>
                <a:cs typeface="Times New Roman"/>
              </a:rPr>
              <a:t>AFFICHER </a:t>
            </a:r>
            <a:r>
              <a:rPr lang="fr-FR" sz="1800" b="1" dirty="0">
                <a:solidFill>
                  <a:schemeClr val="bg2">
                    <a:lumMod val="50000"/>
                  </a:schemeClr>
                </a:solidFill>
                <a:latin typeface="Cambria"/>
                <a:ea typeface="Times New Roman"/>
                <a:cs typeface="Times New Roman"/>
              </a:rPr>
              <a:t>LES IMAGES EN LABVIEW  </a:t>
            </a:r>
            <a:endParaRPr lang="fr-FR" sz="1800" b="1" dirty="0" smtClean="0">
              <a:solidFill>
                <a:schemeClr val="bg2">
                  <a:lumMod val="50000"/>
                </a:schemeClr>
              </a:solidFill>
              <a:latin typeface="Cambria"/>
              <a:ea typeface="Times New Roman"/>
              <a:cs typeface="Times New Roman"/>
            </a:endParaRPr>
          </a:p>
          <a:p>
            <a:pPr marL="0" lvl="2" indent="0" algn="justLow">
              <a:buClr>
                <a:schemeClr val="bg2">
                  <a:lumMod val="50000"/>
                </a:schemeClr>
              </a:buClr>
              <a:buSzPct val="100000"/>
              <a:buNone/>
            </a:pPr>
            <a:r>
              <a:rPr lang="fr-FR" sz="1800" b="1" dirty="0">
                <a:solidFill>
                  <a:schemeClr val="bg2">
                    <a:lumMod val="50000"/>
                  </a:schemeClr>
                </a:solidFill>
                <a:latin typeface="Cambria"/>
                <a:ea typeface="Times New Roman"/>
                <a:cs typeface="Times New Roman"/>
              </a:rPr>
              <a:t>     </a:t>
            </a:r>
            <a:endParaRPr lang="fr-FR" sz="1800" b="1" dirty="0" smtClean="0">
              <a:solidFill>
                <a:schemeClr val="bg2">
                  <a:lumMod val="50000"/>
                </a:schemeClr>
              </a:solidFill>
              <a:latin typeface="Cambria"/>
              <a:ea typeface="Times New Roman"/>
              <a:cs typeface="Times New Roman"/>
            </a:endParaRPr>
          </a:p>
          <a:p>
            <a:pPr marL="0" lvl="2" indent="0" algn="justLow">
              <a:buClr>
                <a:schemeClr val="bg2">
                  <a:lumMod val="50000"/>
                </a:schemeClr>
              </a:buClr>
              <a:buSzPct val="100000"/>
              <a:buNone/>
            </a:pPr>
            <a:r>
              <a:rPr lang="fr-FR" sz="1800" b="1" dirty="0" smtClean="0">
                <a:solidFill>
                  <a:schemeClr val="bg2">
                    <a:lumMod val="50000"/>
                  </a:schemeClr>
                </a:solidFill>
                <a:latin typeface="Cambria"/>
                <a:ea typeface="Times New Roman"/>
                <a:cs typeface="Times New Roman"/>
              </a:rPr>
              <a:t> </a:t>
            </a:r>
            <a:r>
              <a:rPr lang="fr-FR" sz="1800" dirty="0">
                <a:solidFill>
                  <a:schemeClr val="tx1"/>
                </a:solidFill>
                <a:latin typeface="Calibri" pitchFamily="34" charset="0"/>
                <a:ea typeface="Cambria" pitchFamily="18" charset="0"/>
                <a:cs typeface="Calibri" pitchFamily="34" charset="0"/>
              </a:rPr>
              <a:t>Dans l’étape précédente nous étions capables de stocker les images obtenir par l’ArduCAM dans un dossier, pour cette étape on va les lire par le logiciel LabVIEW. </a:t>
            </a: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smtClean="0">
              <a:solidFill>
                <a:schemeClr val="tx1"/>
              </a:solidFill>
              <a:latin typeface="Calibri" pitchFamily="34" charset="0"/>
              <a:ea typeface="Cambria" pitchFamily="18" charset="0"/>
              <a:cs typeface="Calibri" pitchFamily="34" charset="0"/>
            </a:endParaRP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p:txBody>
      </p:sp>
      <p:pic>
        <p:nvPicPr>
          <p:cNvPr id="3" name="Image 2" descr="1"/>
          <p:cNvPicPr/>
          <p:nvPr/>
        </p:nvPicPr>
        <p:blipFill>
          <a:blip r:embed="rId5">
            <a:extLst>
              <a:ext uri="{28A0092B-C50C-407E-A947-70E740481C1C}">
                <a14:useLocalDpi xmlns:a14="http://schemas.microsoft.com/office/drawing/2010/main" val="0"/>
              </a:ext>
            </a:extLst>
          </a:blip>
          <a:srcRect/>
          <a:stretch>
            <a:fillRect/>
          </a:stretch>
        </p:blipFill>
        <p:spPr bwMode="auto">
          <a:xfrm>
            <a:off x="134112" y="2009775"/>
            <a:ext cx="4498298" cy="2990850"/>
          </a:xfrm>
          <a:prstGeom prst="rect">
            <a:avLst/>
          </a:prstGeom>
          <a:noFill/>
        </p:spPr>
      </p:pic>
      <p:pic>
        <p:nvPicPr>
          <p:cNvPr id="4" name="Image 3" descr="2"/>
          <p:cNvPicPr/>
          <p:nvPr/>
        </p:nvPicPr>
        <p:blipFill>
          <a:blip r:embed="rId6">
            <a:extLst>
              <a:ext uri="{28A0092B-C50C-407E-A947-70E740481C1C}">
                <a14:useLocalDpi xmlns:a14="http://schemas.microsoft.com/office/drawing/2010/main" val="0"/>
              </a:ext>
            </a:extLst>
          </a:blip>
          <a:srcRect/>
          <a:stretch>
            <a:fillRect/>
          </a:stretch>
        </p:blipFill>
        <p:spPr bwMode="auto">
          <a:xfrm>
            <a:off x="4783015" y="1998052"/>
            <a:ext cx="4193498" cy="2990850"/>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18</a:t>
            </a:fld>
            <a:endParaRPr lang="fr-FR" sz="1600" b="1" dirty="0">
              <a:solidFill>
                <a:sysClr val="windowText" lastClr="000000"/>
              </a:solidFill>
              <a:latin typeface="Monotype Corsiva" pitchFamily="66" charset="0"/>
              <a:cs typeface="Times New Roman" pitchFamily="18" charset="0"/>
            </a:endParaRPr>
          </a:p>
        </p:txBody>
      </p:sp>
      <p:pic>
        <p:nvPicPr>
          <p:cNvPr id="6" name="18.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248400"/>
            <a:ext cx="609600" cy="609600"/>
          </a:xfrm>
          <a:prstGeom prst="rect">
            <a:avLst/>
          </a:prstGeom>
        </p:spPr>
      </p:pic>
    </p:spTree>
    <p:extLst>
      <p:ext uri="{BB962C8B-B14F-4D97-AF65-F5344CB8AC3E}">
        <p14:creationId xmlns:p14="http://schemas.microsoft.com/office/powerpoint/2010/main" val="164497041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hamed Samine\Desktop\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881" y="315734"/>
            <a:ext cx="616458" cy="7656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ohamed Samine\Desktop\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210" y="1366544"/>
            <a:ext cx="685800" cy="673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ohamed Samine\Desktop\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209" y="3733800"/>
            <a:ext cx="754190" cy="7679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ohamed Samine\Desktop\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210" y="5410200"/>
            <a:ext cx="754189" cy="63991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811339" y="347910"/>
            <a:ext cx="8332661" cy="646331"/>
          </a:xfrm>
          <a:prstGeom prst="rect">
            <a:avLst/>
          </a:prstGeom>
          <a:noFill/>
        </p:spPr>
        <p:txBody>
          <a:bodyPr wrap="square" rtlCol="0">
            <a:spAutoFit/>
          </a:bodyPr>
          <a:lstStyle/>
          <a:p>
            <a:pPr algn="justLow"/>
            <a:r>
              <a:rPr lang="fr-FR" b="1" dirty="0" smtClean="0"/>
              <a:t>’’File </a:t>
            </a:r>
            <a:r>
              <a:rPr lang="fr-FR" b="1" dirty="0"/>
              <a:t>Path Control</a:t>
            </a:r>
            <a:r>
              <a:rPr lang="fr-FR" b="1" dirty="0" smtClean="0"/>
              <a:t>’’: </a:t>
            </a:r>
            <a:r>
              <a:rPr lang="fr-FR" dirty="0" smtClean="0"/>
              <a:t>Permet de spécifie </a:t>
            </a:r>
            <a:r>
              <a:rPr lang="fr-FR" dirty="0"/>
              <a:t>le chemin et le nom du fichier </a:t>
            </a:r>
            <a:r>
              <a:rPr lang="fr-FR" dirty="0" smtClean="0"/>
              <a:t>PNG </a:t>
            </a:r>
            <a:r>
              <a:rPr lang="fr-FR" dirty="0"/>
              <a:t>à lire</a:t>
            </a:r>
            <a:endParaRPr lang="en-US" dirty="0"/>
          </a:p>
        </p:txBody>
      </p:sp>
      <p:sp>
        <p:nvSpPr>
          <p:cNvPr id="8" name="ZoneTexte 7"/>
          <p:cNvSpPr txBox="1"/>
          <p:nvPr/>
        </p:nvSpPr>
        <p:spPr>
          <a:xfrm>
            <a:off x="963739" y="1380156"/>
            <a:ext cx="8214933" cy="646331"/>
          </a:xfrm>
          <a:prstGeom prst="rect">
            <a:avLst/>
          </a:prstGeom>
          <a:noFill/>
        </p:spPr>
        <p:txBody>
          <a:bodyPr wrap="square" rtlCol="0">
            <a:spAutoFit/>
          </a:bodyPr>
          <a:lstStyle/>
          <a:p>
            <a:pPr algn="justLow"/>
            <a:r>
              <a:rPr lang="fr-FR" b="1" dirty="0"/>
              <a:t>‘‘Read PNG  file’’ : </a:t>
            </a:r>
            <a:r>
              <a:rPr lang="fr-FR" dirty="0"/>
              <a:t>Ce VI lire le fichier </a:t>
            </a:r>
            <a:r>
              <a:rPr lang="fr-FR" dirty="0" smtClean="0"/>
              <a:t>PNG </a:t>
            </a:r>
            <a:r>
              <a:rPr lang="fr-FR" dirty="0"/>
              <a:t>et crée les données nécessaires pour afficher le fichier dans un contrôle d'image.</a:t>
            </a:r>
            <a:endParaRPr lang="en-US" dirty="0"/>
          </a:p>
        </p:txBody>
      </p:sp>
      <p:pic>
        <p:nvPicPr>
          <p:cNvPr id="103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209" y="2627425"/>
            <a:ext cx="823071"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ZoneTexte 9"/>
          <p:cNvSpPr txBox="1"/>
          <p:nvPr/>
        </p:nvSpPr>
        <p:spPr>
          <a:xfrm>
            <a:off x="1043464" y="2659219"/>
            <a:ext cx="8100536" cy="646331"/>
          </a:xfrm>
          <a:prstGeom prst="rect">
            <a:avLst/>
          </a:prstGeom>
          <a:noFill/>
        </p:spPr>
        <p:txBody>
          <a:bodyPr wrap="square" rtlCol="0">
            <a:spAutoFit/>
          </a:bodyPr>
          <a:lstStyle/>
          <a:p>
            <a:pPr algn="justLow"/>
            <a:r>
              <a:rPr lang="fr-FR" b="1" dirty="0" smtClean="0"/>
              <a:t>‘’Image data’’: </a:t>
            </a:r>
            <a:r>
              <a:rPr lang="fr-FR" dirty="0" smtClean="0"/>
              <a:t>Permet </a:t>
            </a:r>
            <a:r>
              <a:rPr lang="fr-FR" dirty="0"/>
              <a:t>de </a:t>
            </a:r>
            <a:r>
              <a:rPr lang="fr-FR" dirty="0" smtClean="0"/>
              <a:t>décrire </a:t>
            </a:r>
            <a:r>
              <a:rPr lang="fr-FR" dirty="0"/>
              <a:t>l'image que vous souhaitez dessiner ou traiter.</a:t>
            </a:r>
            <a:endParaRPr lang="en-US" dirty="0"/>
          </a:p>
        </p:txBody>
      </p:sp>
      <p:sp>
        <p:nvSpPr>
          <p:cNvPr id="11" name="ZoneTexte 10"/>
          <p:cNvSpPr txBox="1"/>
          <p:nvPr/>
        </p:nvSpPr>
        <p:spPr>
          <a:xfrm>
            <a:off x="1078136" y="3733800"/>
            <a:ext cx="8100536" cy="923330"/>
          </a:xfrm>
          <a:prstGeom prst="rect">
            <a:avLst/>
          </a:prstGeom>
          <a:noFill/>
        </p:spPr>
        <p:txBody>
          <a:bodyPr wrap="square" rtlCol="0">
            <a:spAutoFit/>
          </a:bodyPr>
          <a:lstStyle/>
          <a:p>
            <a:pPr algn="justLow"/>
            <a:r>
              <a:rPr lang="fr-FR" b="1" dirty="0" smtClean="0"/>
              <a:t>‘’</a:t>
            </a:r>
            <a:r>
              <a:rPr lang="fr-FR" b="1" dirty="0" err="1" smtClean="0"/>
              <a:t>Draw</a:t>
            </a:r>
            <a:r>
              <a:rPr lang="fr-FR" b="1" dirty="0" smtClean="0"/>
              <a:t> </a:t>
            </a:r>
            <a:r>
              <a:rPr lang="fr-FR" b="1" dirty="0"/>
              <a:t>Flattened </a:t>
            </a:r>
            <a:r>
              <a:rPr lang="fr-FR" b="1" dirty="0" smtClean="0"/>
              <a:t>Pixmap’’: </a:t>
            </a:r>
            <a:r>
              <a:rPr lang="fr-FR" dirty="0" smtClean="0"/>
              <a:t>Permet </a:t>
            </a:r>
            <a:r>
              <a:rPr lang="fr-FR" dirty="0"/>
              <a:t>de c</a:t>
            </a:r>
            <a:r>
              <a:rPr lang="fr-FR" dirty="0" smtClean="0"/>
              <a:t>onvertit </a:t>
            </a:r>
            <a:r>
              <a:rPr lang="fr-FR" dirty="0"/>
              <a:t>un pixmap (</a:t>
            </a:r>
            <a:r>
              <a:rPr lang="fr-FR" dirty="0">
                <a:solidFill>
                  <a:schemeClr val="bg1">
                    <a:lumMod val="50000"/>
                  </a:schemeClr>
                </a:solidFill>
              </a:rPr>
              <a:t>Représentation d'une image sous forme de tableau à deux </a:t>
            </a:r>
            <a:r>
              <a:rPr lang="fr-FR" dirty="0" smtClean="0">
                <a:solidFill>
                  <a:schemeClr val="bg1">
                    <a:lumMod val="50000"/>
                  </a:schemeClr>
                </a:solidFill>
              </a:rPr>
              <a:t>dimensions) </a:t>
            </a:r>
            <a:r>
              <a:rPr lang="fr-FR" dirty="0" smtClean="0"/>
              <a:t>en </a:t>
            </a:r>
            <a:r>
              <a:rPr lang="fr-FR" dirty="0"/>
              <a:t>image pour que vous puissiez utiliser d'autres VIs Fonctions d'image</a:t>
            </a:r>
            <a:endParaRPr lang="en-US" dirty="0"/>
          </a:p>
        </p:txBody>
      </p:sp>
      <p:sp>
        <p:nvSpPr>
          <p:cNvPr id="12" name="ZoneTexte 11"/>
          <p:cNvSpPr txBox="1"/>
          <p:nvPr/>
        </p:nvSpPr>
        <p:spPr>
          <a:xfrm>
            <a:off x="1018064" y="5399235"/>
            <a:ext cx="8125936" cy="369332"/>
          </a:xfrm>
          <a:prstGeom prst="rect">
            <a:avLst/>
          </a:prstGeom>
          <a:noFill/>
        </p:spPr>
        <p:txBody>
          <a:bodyPr wrap="square" rtlCol="0">
            <a:spAutoFit/>
          </a:bodyPr>
          <a:lstStyle/>
          <a:p>
            <a:pPr algn="justLow"/>
            <a:r>
              <a:rPr lang="fr-FR" b="1" dirty="0" smtClean="0"/>
              <a:t>‘’New picture’’: </a:t>
            </a:r>
            <a:r>
              <a:rPr lang="fr-FR" dirty="0"/>
              <a:t>C</a:t>
            </a:r>
            <a:r>
              <a:rPr lang="fr-FR" dirty="0" smtClean="0"/>
              <a:t>ontient </a:t>
            </a:r>
            <a:r>
              <a:rPr lang="fr-FR" dirty="0"/>
              <a:t>la nouvelle image nous voulons afficher. </a:t>
            </a:r>
            <a:endParaRPr lang="en-US" dirty="0"/>
          </a:p>
        </p:txBody>
      </p:sp>
      <p:sp>
        <p:nvSpPr>
          <p:cNvPr id="13"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19</a:t>
            </a:fld>
            <a:endParaRPr lang="fr-FR" sz="1600" b="1" dirty="0">
              <a:solidFill>
                <a:sysClr val="windowText" lastClr="000000"/>
              </a:solidFill>
              <a:latin typeface="Monotype Corsiva" pitchFamily="66" charset="0"/>
              <a:cs typeface="Times New Roman" pitchFamily="18" charset="0"/>
            </a:endParaRPr>
          </a:p>
        </p:txBody>
      </p:sp>
      <p:pic>
        <p:nvPicPr>
          <p:cNvPr id="4" name="19.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0" y="6248400"/>
            <a:ext cx="609600" cy="609600"/>
          </a:xfrm>
          <a:prstGeom prst="rect">
            <a:avLst/>
          </a:prstGeom>
        </p:spPr>
      </p:pic>
    </p:spTree>
    <p:extLst>
      <p:ext uri="{BB962C8B-B14F-4D97-AF65-F5344CB8AC3E}">
        <p14:creationId xmlns:p14="http://schemas.microsoft.com/office/powerpoint/2010/main" val="319740761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2"/>
          <p:cNvSpPr>
            <a:spLocks noChangeArrowheads="1"/>
          </p:cNvSpPr>
          <p:nvPr/>
        </p:nvSpPr>
        <p:spPr bwMode="ltGray">
          <a:xfrm rot="5400000" flipH="1">
            <a:off x="-2016125" y="1659508"/>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chemeClr val="accent1">
              <a:lumMod val="40000"/>
              <a:lumOff val="60000"/>
            </a:schemeClr>
          </a:solidFill>
          <a:ln w="0" algn="ctr">
            <a:solidFill>
              <a:schemeClr val="accent1">
                <a:lumMod val="40000"/>
                <a:lumOff val="60000"/>
              </a:schemeClr>
            </a:solidFill>
            <a:miter lim="800000"/>
            <a:headEnd/>
            <a:tailEnd/>
          </a:ln>
          <a:effectLst/>
        </p:spPr>
        <p:txBody>
          <a:bodyPr wrap="none" anchor="ctr"/>
          <a:lstStyle/>
          <a:p>
            <a:endParaRPr lang="fr-FR" dirty="0"/>
          </a:p>
        </p:txBody>
      </p:sp>
      <p:grpSp>
        <p:nvGrpSpPr>
          <p:cNvPr id="3" name="Group 48"/>
          <p:cNvGrpSpPr>
            <a:grpSpLocks/>
          </p:cNvGrpSpPr>
          <p:nvPr/>
        </p:nvGrpSpPr>
        <p:grpSpPr bwMode="auto">
          <a:xfrm>
            <a:off x="1964532" y="1920516"/>
            <a:ext cx="381000" cy="381000"/>
            <a:chOff x="2078" y="1680"/>
            <a:chExt cx="1615" cy="1615"/>
          </a:xfrm>
          <a:solidFill>
            <a:schemeClr val="tx1">
              <a:lumMod val="75000"/>
              <a:lumOff val="25000"/>
            </a:schemeClr>
          </a:solidFill>
        </p:grpSpPr>
        <p:sp>
          <p:nvSpPr>
            <p:cNvPr id="4"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5"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6"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7"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8"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9"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10" name="Rectangle 9"/>
          <p:cNvSpPr/>
          <p:nvPr/>
        </p:nvSpPr>
        <p:spPr>
          <a:xfrm>
            <a:off x="2497932" y="1926468"/>
            <a:ext cx="4393254" cy="400110"/>
          </a:xfrm>
          <a:prstGeom prst="rect">
            <a:avLst/>
          </a:prstGeom>
        </p:spPr>
        <p:txBody>
          <a:bodyPr wrap="none">
            <a:spAutoFit/>
          </a:bodyPr>
          <a:lstStyle/>
          <a:p>
            <a:r>
              <a:rPr lang="fr-FR" sz="2000" b="1" dirty="0" smtClean="0">
                <a:solidFill>
                  <a:schemeClr val="bg2">
                    <a:lumMod val="50000"/>
                  </a:schemeClr>
                </a:solidFill>
                <a:latin typeface="Cambria" pitchFamily="18" charset="0"/>
                <a:ea typeface="Cambria" pitchFamily="18" charset="0"/>
              </a:rPr>
              <a:t>DEFINITION DE LA CARTE ARDUINO</a:t>
            </a:r>
            <a:endParaRPr lang="en-US" sz="2000" b="1" dirty="0">
              <a:solidFill>
                <a:schemeClr val="bg2">
                  <a:lumMod val="50000"/>
                </a:schemeClr>
              </a:solidFill>
              <a:latin typeface="Cambria" pitchFamily="18" charset="0"/>
              <a:ea typeface="Cambria" pitchFamily="18" charset="0"/>
            </a:endParaRPr>
          </a:p>
        </p:txBody>
      </p:sp>
      <p:grpSp>
        <p:nvGrpSpPr>
          <p:cNvPr id="11" name="Group 48"/>
          <p:cNvGrpSpPr>
            <a:grpSpLocks/>
          </p:cNvGrpSpPr>
          <p:nvPr/>
        </p:nvGrpSpPr>
        <p:grpSpPr bwMode="auto">
          <a:xfrm>
            <a:off x="2506667" y="2873007"/>
            <a:ext cx="381000" cy="381000"/>
            <a:chOff x="2078" y="1680"/>
            <a:chExt cx="1615" cy="1615"/>
          </a:xfrm>
          <a:solidFill>
            <a:schemeClr val="tx1">
              <a:lumMod val="75000"/>
              <a:lumOff val="25000"/>
            </a:schemeClr>
          </a:solidFill>
        </p:grpSpPr>
        <p:sp>
          <p:nvSpPr>
            <p:cNvPr id="12"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13"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14"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15"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16"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17"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18" name="Rectangle 17"/>
          <p:cNvSpPr/>
          <p:nvPr/>
        </p:nvSpPr>
        <p:spPr>
          <a:xfrm>
            <a:off x="3040067" y="2878959"/>
            <a:ext cx="4349717" cy="400110"/>
          </a:xfrm>
          <a:prstGeom prst="rect">
            <a:avLst/>
          </a:prstGeom>
        </p:spPr>
        <p:txBody>
          <a:bodyPr wrap="none">
            <a:spAutoFit/>
          </a:bodyPr>
          <a:lstStyle/>
          <a:p>
            <a:r>
              <a:rPr lang="fr-FR" sz="2000" b="1" dirty="0">
                <a:solidFill>
                  <a:schemeClr val="bg2">
                    <a:lumMod val="50000"/>
                  </a:schemeClr>
                </a:solidFill>
                <a:latin typeface="Cambria" pitchFamily="18" charset="0"/>
                <a:ea typeface="Cambria" pitchFamily="18" charset="0"/>
              </a:rPr>
              <a:t>DEFINITION </a:t>
            </a:r>
            <a:r>
              <a:rPr lang="fr-FR" sz="2000" b="1" dirty="0" smtClean="0">
                <a:solidFill>
                  <a:schemeClr val="bg2">
                    <a:lumMod val="50000"/>
                  </a:schemeClr>
                </a:solidFill>
                <a:latin typeface="Cambria" pitchFamily="18" charset="0"/>
                <a:ea typeface="Cambria" pitchFamily="18" charset="0"/>
              </a:rPr>
              <a:t>DU LOGICIEL LABVIEW</a:t>
            </a:r>
            <a:endParaRPr lang="en-US" sz="2000" b="1" dirty="0">
              <a:solidFill>
                <a:schemeClr val="bg2">
                  <a:lumMod val="50000"/>
                </a:schemeClr>
              </a:solidFill>
              <a:latin typeface="Cambria" pitchFamily="18" charset="0"/>
              <a:ea typeface="Cambria" pitchFamily="18" charset="0"/>
            </a:endParaRPr>
          </a:p>
        </p:txBody>
      </p:sp>
      <p:grpSp>
        <p:nvGrpSpPr>
          <p:cNvPr id="20" name="Group 48"/>
          <p:cNvGrpSpPr>
            <a:grpSpLocks/>
          </p:cNvGrpSpPr>
          <p:nvPr/>
        </p:nvGrpSpPr>
        <p:grpSpPr bwMode="auto">
          <a:xfrm>
            <a:off x="2506667" y="3997969"/>
            <a:ext cx="381000" cy="381000"/>
            <a:chOff x="2078" y="1680"/>
            <a:chExt cx="1615" cy="1615"/>
          </a:xfrm>
          <a:solidFill>
            <a:schemeClr val="tx1">
              <a:lumMod val="75000"/>
              <a:lumOff val="25000"/>
            </a:schemeClr>
          </a:solidFill>
        </p:grpSpPr>
        <p:sp>
          <p:nvSpPr>
            <p:cNvPr id="21"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22"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23"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24"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25"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26"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27" name="Rectangle 26"/>
          <p:cNvSpPr/>
          <p:nvPr/>
        </p:nvSpPr>
        <p:spPr>
          <a:xfrm>
            <a:off x="3040067" y="4003921"/>
            <a:ext cx="6346737" cy="400110"/>
          </a:xfrm>
          <a:prstGeom prst="rect">
            <a:avLst/>
          </a:prstGeom>
        </p:spPr>
        <p:txBody>
          <a:bodyPr wrap="none">
            <a:spAutoFit/>
          </a:bodyPr>
          <a:lstStyle/>
          <a:p>
            <a:r>
              <a:rPr lang="fr-FR" sz="2000" b="1" dirty="0" smtClean="0">
                <a:solidFill>
                  <a:schemeClr val="bg2">
                    <a:lumMod val="50000"/>
                  </a:schemeClr>
                </a:solidFill>
                <a:latin typeface="Cambria" pitchFamily="18" charset="0"/>
                <a:ea typeface="Cambria" pitchFamily="18" charset="0"/>
              </a:rPr>
              <a:t>PROGRAMMER </a:t>
            </a:r>
            <a:r>
              <a:rPr lang="fr-FR" sz="2000" b="1" dirty="0">
                <a:solidFill>
                  <a:schemeClr val="bg2">
                    <a:lumMod val="50000"/>
                  </a:schemeClr>
                </a:solidFill>
                <a:latin typeface="Cambria" pitchFamily="18" charset="0"/>
                <a:ea typeface="Cambria" pitchFamily="18" charset="0"/>
              </a:rPr>
              <a:t>LA CARTE ARDUINO </a:t>
            </a:r>
            <a:r>
              <a:rPr lang="fr-FR" sz="2000" b="1" dirty="0" smtClean="0">
                <a:solidFill>
                  <a:schemeClr val="bg2">
                    <a:lumMod val="50000"/>
                  </a:schemeClr>
                </a:solidFill>
                <a:latin typeface="Cambria" pitchFamily="18" charset="0"/>
                <a:ea typeface="Cambria" pitchFamily="18" charset="0"/>
              </a:rPr>
              <a:t>AVEC </a:t>
            </a:r>
            <a:r>
              <a:rPr lang="fr-FR" sz="2000" b="1" dirty="0">
                <a:solidFill>
                  <a:schemeClr val="bg2">
                    <a:lumMod val="50000"/>
                  </a:schemeClr>
                </a:solidFill>
                <a:latin typeface="Cambria" pitchFamily="18" charset="0"/>
                <a:ea typeface="Cambria" pitchFamily="18" charset="0"/>
              </a:rPr>
              <a:t>LABVIEW </a:t>
            </a:r>
          </a:p>
        </p:txBody>
      </p:sp>
      <p:grpSp>
        <p:nvGrpSpPr>
          <p:cNvPr id="28" name="Group 48"/>
          <p:cNvGrpSpPr>
            <a:grpSpLocks/>
          </p:cNvGrpSpPr>
          <p:nvPr/>
        </p:nvGrpSpPr>
        <p:grpSpPr bwMode="auto">
          <a:xfrm>
            <a:off x="2147887" y="5057401"/>
            <a:ext cx="381000" cy="381000"/>
            <a:chOff x="2078" y="1680"/>
            <a:chExt cx="1615" cy="1615"/>
          </a:xfrm>
          <a:solidFill>
            <a:schemeClr val="tx1">
              <a:lumMod val="75000"/>
              <a:lumOff val="25000"/>
            </a:schemeClr>
          </a:solidFill>
        </p:grpSpPr>
        <p:sp>
          <p:nvSpPr>
            <p:cNvPr id="29"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30"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31"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32"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33"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34"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35" name="Rectangle 34"/>
          <p:cNvSpPr/>
          <p:nvPr/>
        </p:nvSpPr>
        <p:spPr>
          <a:xfrm>
            <a:off x="2681287" y="5063353"/>
            <a:ext cx="6334298" cy="400110"/>
          </a:xfrm>
          <a:prstGeom prst="rect">
            <a:avLst/>
          </a:prstGeom>
        </p:spPr>
        <p:txBody>
          <a:bodyPr wrap="none">
            <a:spAutoFit/>
          </a:bodyPr>
          <a:lstStyle/>
          <a:p>
            <a:r>
              <a:rPr lang="fr-FR" sz="2000" b="1" dirty="0">
                <a:solidFill>
                  <a:schemeClr val="bg2">
                    <a:lumMod val="50000"/>
                  </a:schemeClr>
                </a:solidFill>
                <a:latin typeface="Cambria" pitchFamily="18" charset="0"/>
                <a:ea typeface="Cambria" pitchFamily="18" charset="0"/>
              </a:rPr>
              <a:t>ACQUISITION DES IMAGES ET </a:t>
            </a:r>
            <a:r>
              <a:rPr lang="fr-FR" sz="2000" b="1" dirty="0" smtClean="0">
                <a:solidFill>
                  <a:schemeClr val="bg2">
                    <a:lumMod val="50000"/>
                  </a:schemeClr>
                </a:solidFill>
                <a:latin typeface="Cambria" pitchFamily="18" charset="0"/>
                <a:ea typeface="Cambria" pitchFamily="18" charset="0"/>
              </a:rPr>
              <a:t>VIDEOS  </a:t>
            </a:r>
            <a:r>
              <a:rPr lang="fr-FR" sz="2000" b="1" dirty="0">
                <a:solidFill>
                  <a:schemeClr val="bg2">
                    <a:lumMod val="50000"/>
                  </a:schemeClr>
                </a:solidFill>
                <a:latin typeface="Cambria" pitchFamily="18" charset="0"/>
                <a:ea typeface="Cambria" pitchFamily="18" charset="0"/>
              </a:rPr>
              <a:t>EN LABVIEW</a:t>
            </a:r>
          </a:p>
        </p:txBody>
      </p:sp>
      <p:sp>
        <p:nvSpPr>
          <p:cNvPr id="36" name="Rectangle 35"/>
          <p:cNvSpPr/>
          <p:nvPr/>
        </p:nvSpPr>
        <p:spPr>
          <a:xfrm>
            <a:off x="6248400" y="5867400"/>
            <a:ext cx="4572000" cy="369332"/>
          </a:xfrm>
          <a:prstGeom prst="rect">
            <a:avLst/>
          </a:prstGeom>
        </p:spPr>
        <p:txBody>
          <a:bodyPr>
            <a:spAutoFit/>
          </a:bodyPr>
          <a:lstStyle/>
          <a:p>
            <a:endParaRPr lang="fr-FR" dirty="0"/>
          </a:p>
        </p:txBody>
      </p:sp>
      <p:sp>
        <p:nvSpPr>
          <p:cNvPr id="37" name="AutoShape 41"/>
          <p:cNvSpPr>
            <a:spLocks noChangeArrowheads="1"/>
          </p:cNvSpPr>
          <p:nvPr/>
        </p:nvSpPr>
        <p:spPr bwMode="ltGray">
          <a:xfrm rot="5400000">
            <a:off x="-2412207" y="1330894"/>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85000"/>
            </a:schemeClr>
          </a:solidFill>
          <a:ln w="9525" algn="ctr">
            <a:noFill/>
            <a:miter lim="800000"/>
            <a:headEnd/>
            <a:tailEnd/>
          </a:ln>
          <a:effectLst/>
        </p:spPr>
        <p:txBody>
          <a:bodyPr wrap="none" anchor="ctr"/>
          <a:lstStyle/>
          <a:p>
            <a:endParaRPr lang="fr-FR"/>
          </a:p>
        </p:txBody>
      </p:sp>
      <p:sp>
        <p:nvSpPr>
          <p:cNvPr id="46" name="ZoneTexte 45"/>
          <p:cNvSpPr txBox="1"/>
          <p:nvPr/>
        </p:nvSpPr>
        <p:spPr>
          <a:xfrm>
            <a:off x="2208989" y="381000"/>
            <a:ext cx="5373857" cy="584775"/>
          </a:xfrm>
          <a:prstGeom prst="rect">
            <a:avLst/>
          </a:prstGeom>
          <a:noFill/>
        </p:spPr>
        <p:txBody>
          <a:bodyPr wrap="square" rtlCol="0">
            <a:spAutoFit/>
          </a:bodyPr>
          <a:lstStyle/>
          <a:p>
            <a:r>
              <a:rPr lang="fr-FR" sz="3200" b="1" dirty="0" smtClean="0">
                <a:solidFill>
                  <a:schemeClr val="accent2">
                    <a:lumMod val="75000"/>
                  </a:schemeClr>
                </a:solidFill>
                <a:effectLst>
                  <a:outerShdw blurRad="38100" dist="38100" dir="2700000" algn="tl">
                    <a:srgbClr val="000000">
                      <a:alpha val="43137"/>
                    </a:srgbClr>
                  </a:outerShdw>
                </a:effectLst>
              </a:rPr>
              <a:t>PLAN DE PRESENTATION</a:t>
            </a:r>
            <a:endParaRPr lang="en-US" sz="3200" b="1" dirty="0">
              <a:solidFill>
                <a:schemeClr val="accent2">
                  <a:lumMod val="75000"/>
                </a:schemeClr>
              </a:solidFill>
              <a:effectLst>
                <a:outerShdw blurRad="38100" dist="38100" dir="2700000" algn="tl">
                  <a:srgbClr val="000000">
                    <a:alpha val="43137"/>
                  </a:srgbClr>
                </a:outerShdw>
              </a:effectLst>
            </a:endParaRPr>
          </a:p>
        </p:txBody>
      </p:sp>
      <p:grpSp>
        <p:nvGrpSpPr>
          <p:cNvPr id="39" name="Group 48"/>
          <p:cNvGrpSpPr>
            <a:grpSpLocks/>
          </p:cNvGrpSpPr>
          <p:nvPr/>
        </p:nvGrpSpPr>
        <p:grpSpPr bwMode="auto">
          <a:xfrm>
            <a:off x="1177497" y="1243041"/>
            <a:ext cx="381000" cy="381000"/>
            <a:chOff x="2078" y="1680"/>
            <a:chExt cx="1615" cy="1615"/>
          </a:xfrm>
          <a:solidFill>
            <a:schemeClr val="tx1">
              <a:lumMod val="75000"/>
              <a:lumOff val="25000"/>
            </a:schemeClr>
          </a:solidFill>
        </p:grpSpPr>
        <p:sp>
          <p:nvSpPr>
            <p:cNvPr id="40"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41"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42"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43"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44"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45"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48" name="Rectangle 47"/>
          <p:cNvSpPr/>
          <p:nvPr/>
        </p:nvSpPr>
        <p:spPr>
          <a:xfrm>
            <a:off x="1710897" y="1248993"/>
            <a:ext cx="2062424" cy="400110"/>
          </a:xfrm>
          <a:prstGeom prst="rect">
            <a:avLst/>
          </a:prstGeom>
        </p:spPr>
        <p:txBody>
          <a:bodyPr wrap="none">
            <a:spAutoFit/>
          </a:bodyPr>
          <a:lstStyle/>
          <a:p>
            <a:r>
              <a:rPr lang="fr-FR" sz="2000" b="1" dirty="0" smtClean="0">
                <a:solidFill>
                  <a:schemeClr val="bg2">
                    <a:lumMod val="50000"/>
                  </a:schemeClr>
                </a:solidFill>
                <a:latin typeface="Cambria" pitchFamily="18" charset="0"/>
                <a:ea typeface="Cambria" pitchFamily="18" charset="0"/>
              </a:rPr>
              <a:t>INTRODUCTION</a:t>
            </a:r>
            <a:endParaRPr lang="en-US" sz="2000" b="1" dirty="0">
              <a:solidFill>
                <a:schemeClr val="bg2">
                  <a:lumMod val="50000"/>
                </a:schemeClr>
              </a:solidFill>
              <a:latin typeface="Cambria" pitchFamily="18" charset="0"/>
              <a:ea typeface="Cambria" pitchFamily="18" charset="0"/>
            </a:endParaRPr>
          </a:p>
        </p:txBody>
      </p:sp>
      <p:grpSp>
        <p:nvGrpSpPr>
          <p:cNvPr id="49" name="Group 48"/>
          <p:cNvGrpSpPr>
            <a:grpSpLocks/>
          </p:cNvGrpSpPr>
          <p:nvPr/>
        </p:nvGrpSpPr>
        <p:grpSpPr bwMode="auto">
          <a:xfrm>
            <a:off x="1177497" y="5867400"/>
            <a:ext cx="381000" cy="381000"/>
            <a:chOff x="2078" y="1680"/>
            <a:chExt cx="1615" cy="1615"/>
          </a:xfrm>
          <a:solidFill>
            <a:schemeClr val="tx1">
              <a:lumMod val="75000"/>
              <a:lumOff val="25000"/>
            </a:schemeClr>
          </a:solidFill>
        </p:grpSpPr>
        <p:sp>
          <p:nvSpPr>
            <p:cNvPr id="50" name="Oval 49"/>
            <p:cNvSpPr>
              <a:spLocks noChangeArrowheads="1"/>
            </p:cNvSpPr>
            <p:nvPr/>
          </p:nvSpPr>
          <p:spPr bwMode="gray">
            <a:xfrm>
              <a:off x="2078" y="1680"/>
              <a:ext cx="1615" cy="1615"/>
            </a:xfrm>
            <a:prstGeom prst="ellipse">
              <a:avLst/>
            </a:prstGeom>
            <a:grpFill/>
            <a:ln w="57150" algn="ctr">
              <a:noFill/>
              <a:round/>
              <a:headEnd/>
              <a:tailEnd/>
            </a:ln>
            <a:effectLst/>
          </p:spPr>
          <p:txBody>
            <a:bodyPr wrap="none" anchor="ctr"/>
            <a:lstStyle/>
            <a:p>
              <a:endParaRPr lang="fr-FR" dirty="0"/>
            </a:p>
          </p:txBody>
        </p:sp>
        <p:sp>
          <p:nvSpPr>
            <p:cNvPr id="51" name="Oval 50"/>
            <p:cNvSpPr>
              <a:spLocks noChangeArrowheads="1"/>
            </p:cNvSpPr>
            <p:nvPr/>
          </p:nvSpPr>
          <p:spPr bwMode="gray">
            <a:xfrm>
              <a:off x="2170" y="1771"/>
              <a:ext cx="1430" cy="1430"/>
            </a:xfrm>
            <a:prstGeom prst="ellipse">
              <a:avLst/>
            </a:prstGeom>
            <a:grpFill/>
            <a:ln w="9525" algn="ctr">
              <a:noFill/>
              <a:round/>
              <a:headEnd/>
              <a:tailEnd/>
            </a:ln>
            <a:effectLst/>
          </p:spPr>
          <p:txBody>
            <a:bodyPr wrap="none" anchor="ctr"/>
            <a:lstStyle/>
            <a:p>
              <a:endParaRPr lang="fr-FR" dirty="0"/>
            </a:p>
          </p:txBody>
        </p:sp>
        <p:sp>
          <p:nvSpPr>
            <p:cNvPr id="52" name="Oval 51"/>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53" name="Oval 52"/>
            <p:cNvSpPr>
              <a:spLocks noChangeArrowheads="1"/>
            </p:cNvSpPr>
            <p:nvPr/>
          </p:nvSpPr>
          <p:spPr bwMode="gray">
            <a:xfrm>
              <a:off x="2254" y="1856"/>
              <a:ext cx="1262" cy="1264"/>
            </a:xfrm>
            <a:prstGeom prst="ellipse">
              <a:avLst/>
            </a:prstGeom>
            <a:grpFill/>
            <a:ln w="38100" algn="ctr">
              <a:noFill/>
              <a:round/>
              <a:headEnd/>
              <a:tailEnd/>
            </a:ln>
            <a:effectLst/>
          </p:spPr>
          <p:txBody>
            <a:bodyPr wrap="none" anchor="ctr">
              <a:spAutoFit/>
            </a:bodyPr>
            <a:lstStyle/>
            <a:p>
              <a:endParaRPr lang="fr-FR" dirty="0"/>
            </a:p>
          </p:txBody>
        </p:sp>
        <p:sp>
          <p:nvSpPr>
            <p:cNvPr id="54" name="Oval 53"/>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sp>
          <p:nvSpPr>
            <p:cNvPr id="55" name="Oval 54"/>
            <p:cNvSpPr>
              <a:spLocks noChangeArrowheads="1"/>
            </p:cNvSpPr>
            <p:nvPr/>
          </p:nvSpPr>
          <p:spPr bwMode="gray">
            <a:xfrm>
              <a:off x="2337" y="1939"/>
              <a:ext cx="1096" cy="1098"/>
            </a:xfrm>
            <a:prstGeom prst="ellipse">
              <a:avLst/>
            </a:prstGeom>
            <a:grpFill/>
            <a:ln w="38100" algn="ctr">
              <a:noFill/>
              <a:round/>
              <a:headEnd/>
              <a:tailEnd/>
            </a:ln>
            <a:effectLst/>
          </p:spPr>
          <p:txBody>
            <a:bodyPr anchor="ctr">
              <a:spAutoFit/>
            </a:bodyPr>
            <a:lstStyle/>
            <a:p>
              <a:endParaRPr lang="fr-FR" dirty="0"/>
            </a:p>
          </p:txBody>
        </p:sp>
      </p:grpSp>
      <p:sp>
        <p:nvSpPr>
          <p:cNvPr id="56" name="Rectangle 55"/>
          <p:cNvSpPr/>
          <p:nvPr/>
        </p:nvSpPr>
        <p:spPr>
          <a:xfrm>
            <a:off x="1710897" y="5873352"/>
            <a:ext cx="1709827" cy="400110"/>
          </a:xfrm>
          <a:prstGeom prst="rect">
            <a:avLst/>
          </a:prstGeom>
        </p:spPr>
        <p:txBody>
          <a:bodyPr wrap="none">
            <a:spAutoFit/>
          </a:bodyPr>
          <a:lstStyle/>
          <a:p>
            <a:r>
              <a:rPr lang="fr-FR" sz="2000" b="1" dirty="0" smtClean="0">
                <a:solidFill>
                  <a:schemeClr val="bg2">
                    <a:lumMod val="50000"/>
                  </a:schemeClr>
                </a:solidFill>
                <a:latin typeface="Cambria" pitchFamily="18" charset="0"/>
                <a:ea typeface="Cambria" pitchFamily="18" charset="0"/>
              </a:rPr>
              <a:t>CONCLUSION</a:t>
            </a:r>
            <a:endParaRPr lang="en-US" sz="2000" b="1" dirty="0">
              <a:solidFill>
                <a:schemeClr val="bg2">
                  <a:lumMod val="50000"/>
                </a:schemeClr>
              </a:solidFill>
              <a:latin typeface="Cambria" pitchFamily="18" charset="0"/>
              <a:ea typeface="Cambria" pitchFamily="18" charset="0"/>
            </a:endParaRPr>
          </a:p>
        </p:txBody>
      </p:sp>
      <p:pic>
        <p:nvPicPr>
          <p:cNvPr id="19" name="2.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6271901"/>
            <a:ext cx="609600" cy="609600"/>
          </a:xfrm>
          <a:prstGeom prst="rect">
            <a:avLst/>
          </a:prstGeom>
        </p:spPr>
      </p:pic>
    </p:spTree>
    <p:extLst>
      <p:ext uri="{BB962C8B-B14F-4D97-AF65-F5344CB8AC3E}">
        <p14:creationId xmlns:p14="http://schemas.microsoft.com/office/powerpoint/2010/main" val="3216043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0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p:cNvSpPr txBox="1">
            <a:spLocks/>
          </p:cNvSpPr>
          <p:nvPr/>
        </p:nvSpPr>
        <p:spPr>
          <a:xfrm>
            <a:off x="307298" y="152400"/>
            <a:ext cx="8686800" cy="67056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342900" lvl="2" indent="-342900" algn="justLow">
              <a:buClr>
                <a:schemeClr val="bg2">
                  <a:lumMod val="50000"/>
                </a:schemeClr>
              </a:buClr>
              <a:buSzPct val="100000"/>
              <a:buFont typeface="+mj-lt"/>
              <a:buAutoNum type="arabicPeriod" startAt="3"/>
            </a:pPr>
            <a:endParaRPr lang="fr-FR" sz="1600" b="1" dirty="0" smtClean="0">
              <a:solidFill>
                <a:schemeClr val="bg2">
                  <a:lumMod val="50000"/>
                </a:schemeClr>
              </a:solidFill>
              <a:latin typeface="Cambria"/>
              <a:ea typeface="Times New Roman"/>
              <a:cs typeface="Times New Roman"/>
            </a:endParaRPr>
          </a:p>
          <a:p>
            <a:pPr marL="342900" lvl="2" indent="-342900" algn="justLow">
              <a:buClr>
                <a:schemeClr val="bg2">
                  <a:lumMod val="50000"/>
                </a:schemeClr>
              </a:buClr>
              <a:buSzPct val="100000"/>
              <a:buFont typeface="+mj-lt"/>
              <a:buAutoNum type="arabicPeriod" startAt="3"/>
            </a:pPr>
            <a:r>
              <a:rPr lang="fr-FR" sz="1600" b="1" dirty="0" smtClean="0">
                <a:solidFill>
                  <a:schemeClr val="bg2">
                    <a:lumMod val="50000"/>
                  </a:schemeClr>
                </a:solidFill>
                <a:latin typeface="Cambria"/>
                <a:ea typeface="Times New Roman"/>
                <a:cs typeface="Times New Roman"/>
              </a:rPr>
              <a:t>AFFICHER </a:t>
            </a:r>
            <a:r>
              <a:rPr lang="fr-FR" sz="1600" b="1" dirty="0">
                <a:solidFill>
                  <a:schemeClr val="bg2">
                    <a:lumMod val="50000"/>
                  </a:schemeClr>
                </a:solidFill>
                <a:latin typeface="Cambria"/>
                <a:ea typeface="Times New Roman"/>
                <a:cs typeface="Times New Roman"/>
              </a:rPr>
              <a:t>LES </a:t>
            </a:r>
            <a:r>
              <a:rPr lang="fr-FR" sz="1600" b="1" dirty="0" smtClean="0">
                <a:solidFill>
                  <a:schemeClr val="bg2">
                    <a:lumMod val="50000"/>
                  </a:schemeClr>
                </a:solidFill>
                <a:latin typeface="Cambria"/>
                <a:ea typeface="Times New Roman"/>
                <a:cs typeface="Times New Roman"/>
              </a:rPr>
              <a:t>VIDEOS EN </a:t>
            </a:r>
            <a:r>
              <a:rPr lang="fr-FR" sz="1600" b="1" dirty="0">
                <a:solidFill>
                  <a:schemeClr val="bg2">
                    <a:lumMod val="50000"/>
                  </a:schemeClr>
                </a:solidFill>
                <a:latin typeface="Cambria"/>
                <a:ea typeface="Times New Roman"/>
                <a:cs typeface="Times New Roman"/>
              </a:rPr>
              <a:t>LABVIEW  </a:t>
            </a:r>
            <a:endParaRPr lang="fr-FR" sz="1600" b="1" dirty="0" smtClean="0">
              <a:solidFill>
                <a:schemeClr val="bg2">
                  <a:lumMod val="50000"/>
                </a:schemeClr>
              </a:solidFill>
              <a:latin typeface="Cambria"/>
              <a:ea typeface="Times New Roman"/>
              <a:cs typeface="Times New Roman"/>
            </a:endParaRPr>
          </a:p>
          <a:p>
            <a:pPr marL="0" lvl="2" indent="0" algn="justLow">
              <a:buClr>
                <a:schemeClr val="bg2">
                  <a:lumMod val="50000"/>
                </a:schemeClr>
              </a:buClr>
              <a:buSzPct val="100000"/>
              <a:buNone/>
            </a:pPr>
            <a:endParaRPr lang="fr-FR" sz="1600" dirty="0">
              <a:solidFill>
                <a:schemeClr val="tx1"/>
              </a:solidFill>
              <a:latin typeface="Calibri" pitchFamily="34" charset="0"/>
              <a:ea typeface="Cambria" pitchFamily="18" charset="0"/>
              <a:cs typeface="Calibri" pitchFamily="34" charset="0"/>
            </a:endParaRPr>
          </a:p>
        </p:txBody>
      </p:sp>
      <p:pic>
        <p:nvPicPr>
          <p:cNvPr id="4" name="Image 3" descr="9"/>
          <p:cNvPicPr/>
          <p:nvPr/>
        </p:nvPicPr>
        <p:blipFill>
          <a:blip r:embed="rId5">
            <a:extLst>
              <a:ext uri="{28A0092B-C50C-407E-A947-70E740481C1C}">
                <a14:useLocalDpi xmlns:a14="http://schemas.microsoft.com/office/drawing/2010/main" val="0"/>
              </a:ext>
            </a:extLst>
          </a:blip>
          <a:srcRect/>
          <a:stretch>
            <a:fillRect/>
          </a:stretch>
        </p:blipFill>
        <p:spPr bwMode="auto">
          <a:xfrm>
            <a:off x="152400" y="2646954"/>
            <a:ext cx="4798102" cy="2971801"/>
          </a:xfrm>
          <a:prstGeom prst="rect">
            <a:avLst/>
          </a:prstGeom>
          <a:noFill/>
        </p:spPr>
      </p:pic>
      <p:pic>
        <p:nvPicPr>
          <p:cNvPr id="5" name="Image 4" descr="9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668726"/>
            <a:ext cx="3888698" cy="2971800"/>
          </a:xfrm>
          <a:prstGeom prst="rect">
            <a:avLst/>
          </a:prstGeom>
          <a:noFill/>
        </p:spPr>
      </p:pic>
      <p:sp>
        <p:nvSpPr>
          <p:cNvPr id="6"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20</a:t>
            </a:fld>
            <a:endParaRPr lang="fr-FR" sz="1600" b="1" dirty="0">
              <a:solidFill>
                <a:sysClr val="windowText" lastClr="000000"/>
              </a:solidFill>
              <a:latin typeface="Monotype Corsiva" pitchFamily="66" charset="0"/>
              <a:cs typeface="Times New Roman" pitchFamily="18" charset="0"/>
            </a:endParaRPr>
          </a:p>
        </p:txBody>
      </p:sp>
      <p:sp>
        <p:nvSpPr>
          <p:cNvPr id="3" name="ZoneTexte 2"/>
          <p:cNvSpPr txBox="1"/>
          <p:nvPr/>
        </p:nvSpPr>
        <p:spPr>
          <a:xfrm>
            <a:off x="307298" y="914400"/>
            <a:ext cx="8686800" cy="1754326"/>
          </a:xfrm>
          <a:prstGeom prst="rect">
            <a:avLst/>
          </a:prstGeom>
          <a:noFill/>
        </p:spPr>
        <p:txBody>
          <a:bodyPr wrap="square" rtlCol="0">
            <a:spAutoFit/>
          </a:bodyPr>
          <a:lstStyle/>
          <a:p>
            <a:r>
              <a:rPr lang="fr-FR" dirty="0"/>
              <a:t>Comme on a déjà mentionné la vidéo prise par l’application ‘’ArduCAM Host App’’ est du type AVI et pour l’afficher en logiciel LabVIEW on va créer un programmes à l’aide de les instructions d’AVI dans la palette de fonctions qui se trouve dans ‘’vision utilities’ avec les sous VI ‘Vision and motion’ qui s’ajoute quand on installe le logiciel ‘’Vision And Acquisition’’</a:t>
            </a:r>
            <a:endParaRPr lang="en-US" dirty="0"/>
          </a:p>
          <a:p>
            <a:endParaRPr lang="en-US" dirty="0"/>
          </a:p>
        </p:txBody>
      </p:sp>
      <p:pic>
        <p:nvPicPr>
          <p:cNvPr id="7" name="20.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98" y="6283569"/>
            <a:ext cx="609600" cy="609600"/>
          </a:xfrm>
          <a:prstGeom prst="rect">
            <a:avLst/>
          </a:prstGeom>
        </p:spPr>
      </p:pic>
    </p:spTree>
    <p:extLst>
      <p:ext uri="{BB962C8B-B14F-4D97-AF65-F5344CB8AC3E}">
        <p14:creationId xmlns:p14="http://schemas.microsoft.com/office/powerpoint/2010/main" val="1183720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21</a:t>
            </a:fld>
            <a:endParaRPr lang="fr-FR" sz="1600" b="1" dirty="0">
              <a:solidFill>
                <a:sysClr val="windowText" lastClr="000000"/>
              </a:solidFill>
              <a:latin typeface="Monotype Corsiva" pitchFamily="66" charset="0"/>
              <a:cs typeface="Times New Roman" pitchFamily="18" charset="0"/>
            </a:endParaRPr>
          </a:p>
        </p:txBody>
      </p:sp>
      <p:pic>
        <p:nvPicPr>
          <p:cNvPr id="3074" name="Picture 2" descr="C:\Users\Mohamed Samine\Deskto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457200"/>
            <a:ext cx="661194" cy="5334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ohamed Samine\Desktop\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6" y="3251896"/>
            <a:ext cx="639816" cy="6100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Mohamed Samine\Desktop\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7" y="1513863"/>
            <a:ext cx="661195" cy="58932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Mohamed Samine\Desktop\1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96" y="2371846"/>
            <a:ext cx="661195" cy="5785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Mohamed Samine\Desktop\1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9" y="4267200"/>
            <a:ext cx="661193" cy="599687"/>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Mohamed Samine\Desktop\1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596" y="5231181"/>
            <a:ext cx="639816" cy="556362"/>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93473" y="457200"/>
            <a:ext cx="8077200" cy="646331"/>
          </a:xfrm>
          <a:prstGeom prst="rect">
            <a:avLst/>
          </a:prstGeom>
          <a:noFill/>
        </p:spPr>
        <p:txBody>
          <a:bodyPr wrap="square" rtlCol="0">
            <a:spAutoFit/>
          </a:bodyPr>
          <a:lstStyle/>
          <a:p>
            <a:pPr algn="justLow"/>
            <a:r>
              <a:rPr lang="fr-FR" b="1" dirty="0"/>
              <a:t>’</a:t>
            </a:r>
            <a:r>
              <a:rPr lang="fr-FR" b="1" dirty="0" smtClean="0"/>
              <a:t>’AVI File Path’’: </a:t>
            </a:r>
            <a:r>
              <a:rPr lang="fr-FR" dirty="0"/>
              <a:t>Permet de spécifie le chemin et le nom du fichier </a:t>
            </a:r>
            <a:r>
              <a:rPr lang="fr-FR" dirty="0" smtClean="0"/>
              <a:t>AVI </a:t>
            </a:r>
            <a:r>
              <a:rPr lang="fr-FR" dirty="0"/>
              <a:t>à lire</a:t>
            </a:r>
            <a:endParaRPr lang="en-US" dirty="0"/>
          </a:p>
          <a:p>
            <a:r>
              <a:rPr lang="fr-FR" b="1" dirty="0" smtClean="0"/>
              <a:t> </a:t>
            </a:r>
            <a:endParaRPr lang="en-US" b="1" dirty="0"/>
          </a:p>
        </p:txBody>
      </p:sp>
      <p:sp>
        <p:nvSpPr>
          <p:cNvPr id="21" name="ZoneTexte 20"/>
          <p:cNvSpPr txBox="1"/>
          <p:nvPr/>
        </p:nvSpPr>
        <p:spPr>
          <a:xfrm>
            <a:off x="993473" y="1513863"/>
            <a:ext cx="8077200" cy="923330"/>
          </a:xfrm>
          <a:prstGeom prst="rect">
            <a:avLst/>
          </a:prstGeom>
          <a:noFill/>
        </p:spPr>
        <p:txBody>
          <a:bodyPr wrap="square" rtlCol="0">
            <a:spAutoFit/>
          </a:bodyPr>
          <a:lstStyle/>
          <a:p>
            <a:pPr algn="justLow"/>
            <a:r>
              <a:rPr lang="fr-FR" b="1" dirty="0" smtClean="0"/>
              <a:t>‘’IMAQ AVI2 Open’’: </a:t>
            </a:r>
            <a:r>
              <a:rPr lang="fr-FR" dirty="0"/>
              <a:t>Ce VI permet d’ouvrir un fichier AVI existant dans notre PC.</a:t>
            </a:r>
            <a:endParaRPr lang="en-US" dirty="0"/>
          </a:p>
          <a:p>
            <a:r>
              <a:rPr lang="fr-FR" b="1" dirty="0" smtClean="0"/>
              <a:t> </a:t>
            </a:r>
            <a:endParaRPr lang="en-US" b="1" dirty="0"/>
          </a:p>
        </p:txBody>
      </p:sp>
      <p:sp>
        <p:nvSpPr>
          <p:cNvPr id="22" name="ZoneTexte 21"/>
          <p:cNvSpPr txBox="1"/>
          <p:nvPr/>
        </p:nvSpPr>
        <p:spPr>
          <a:xfrm>
            <a:off x="993473" y="2385619"/>
            <a:ext cx="8077200" cy="646331"/>
          </a:xfrm>
          <a:prstGeom prst="rect">
            <a:avLst/>
          </a:prstGeom>
          <a:noFill/>
        </p:spPr>
        <p:txBody>
          <a:bodyPr wrap="square" rtlCol="0">
            <a:spAutoFit/>
          </a:bodyPr>
          <a:lstStyle/>
          <a:p>
            <a:pPr algn="justLow"/>
            <a:r>
              <a:rPr lang="fr-FR" b="1" dirty="0" smtClean="0"/>
              <a:t>‘’IMAQ </a:t>
            </a:r>
            <a:r>
              <a:rPr lang="fr-FR" b="1" dirty="0"/>
              <a:t>AVI2 </a:t>
            </a:r>
            <a:r>
              <a:rPr lang="fr-FR" b="1" dirty="0" err="1"/>
              <a:t>Get</a:t>
            </a:r>
            <a:r>
              <a:rPr lang="fr-FR" b="1" dirty="0"/>
              <a:t> Info ’’: </a:t>
            </a:r>
            <a:r>
              <a:rPr lang="fr-FR" dirty="0"/>
              <a:t>Avec ce Vi on obtient des informations sur les fichiers AVI associés à AVI </a:t>
            </a:r>
            <a:r>
              <a:rPr lang="fr-FR" dirty="0" err="1"/>
              <a:t>Refnum</a:t>
            </a:r>
            <a:r>
              <a:rPr lang="fr-FR" dirty="0"/>
              <a:t>.</a:t>
            </a:r>
            <a:endParaRPr lang="en-US" b="1" dirty="0"/>
          </a:p>
        </p:txBody>
      </p:sp>
      <p:sp>
        <p:nvSpPr>
          <p:cNvPr id="23" name="ZoneTexte 22"/>
          <p:cNvSpPr txBox="1"/>
          <p:nvPr/>
        </p:nvSpPr>
        <p:spPr>
          <a:xfrm>
            <a:off x="1000730" y="4279380"/>
            <a:ext cx="8077200" cy="369332"/>
          </a:xfrm>
          <a:prstGeom prst="rect">
            <a:avLst/>
          </a:prstGeom>
          <a:noFill/>
        </p:spPr>
        <p:txBody>
          <a:bodyPr wrap="square" rtlCol="0">
            <a:spAutoFit/>
          </a:bodyPr>
          <a:lstStyle/>
          <a:p>
            <a:pPr algn="justLow"/>
            <a:r>
              <a:rPr lang="fr-FR" b="1" dirty="0" smtClean="0"/>
              <a:t>‘‘</a:t>
            </a:r>
            <a:r>
              <a:rPr lang="fr-FR" b="1" dirty="0"/>
              <a:t>IMAQ AVI2 Read </a:t>
            </a:r>
            <a:r>
              <a:rPr lang="fr-FR" b="1" dirty="0" smtClean="0"/>
              <a:t>Frame’’: </a:t>
            </a:r>
            <a:r>
              <a:rPr lang="fr-FR" dirty="0" smtClean="0"/>
              <a:t>Permet</a:t>
            </a:r>
            <a:r>
              <a:rPr lang="fr-FR" b="1" dirty="0" smtClean="0"/>
              <a:t> </a:t>
            </a:r>
            <a:r>
              <a:rPr lang="fr-FR" dirty="0"/>
              <a:t>l</a:t>
            </a:r>
            <a:r>
              <a:rPr lang="fr-FR" dirty="0" smtClean="0"/>
              <a:t>ire </a:t>
            </a:r>
            <a:r>
              <a:rPr lang="fr-FR" dirty="0"/>
              <a:t>l’image du fichier AVI spécifié </a:t>
            </a:r>
            <a:endParaRPr lang="en-US" b="1" dirty="0"/>
          </a:p>
        </p:txBody>
      </p:sp>
      <p:sp>
        <p:nvSpPr>
          <p:cNvPr id="24" name="ZoneTexte 23"/>
          <p:cNvSpPr txBox="1"/>
          <p:nvPr/>
        </p:nvSpPr>
        <p:spPr>
          <a:xfrm>
            <a:off x="993473" y="5231181"/>
            <a:ext cx="8077200" cy="646331"/>
          </a:xfrm>
          <a:prstGeom prst="rect">
            <a:avLst/>
          </a:prstGeom>
          <a:noFill/>
        </p:spPr>
        <p:txBody>
          <a:bodyPr wrap="square" rtlCol="0">
            <a:spAutoFit/>
          </a:bodyPr>
          <a:lstStyle/>
          <a:p>
            <a:pPr algn="justLow"/>
            <a:r>
              <a:rPr lang="fr-FR" b="1" dirty="0" smtClean="0"/>
              <a:t>‘‘</a:t>
            </a:r>
            <a:r>
              <a:rPr lang="fr-FR" b="1" dirty="0"/>
              <a:t>IMAQ AVI2 C</a:t>
            </a:r>
            <a:r>
              <a:rPr lang="fr-FR" b="1" dirty="0" smtClean="0"/>
              <a:t>lose Frame’’: </a:t>
            </a:r>
            <a:r>
              <a:rPr lang="fr-FR" dirty="0" smtClean="0"/>
              <a:t>Permet</a:t>
            </a:r>
            <a:r>
              <a:rPr lang="fr-FR" dirty="0"/>
              <a:t> </a:t>
            </a:r>
            <a:r>
              <a:rPr lang="fr-FR" dirty="0" smtClean="0"/>
              <a:t>fermer </a:t>
            </a:r>
            <a:r>
              <a:rPr lang="fr-FR" dirty="0"/>
              <a:t>le fichier AVI associé à la poignée de référence AVI. Même si une erreur est transmise, le VI fermera la session.</a:t>
            </a:r>
            <a:endParaRPr lang="en-US" b="1" dirty="0"/>
          </a:p>
        </p:txBody>
      </p:sp>
      <p:sp>
        <p:nvSpPr>
          <p:cNvPr id="25" name="ZoneTexte 24"/>
          <p:cNvSpPr txBox="1"/>
          <p:nvPr/>
        </p:nvSpPr>
        <p:spPr>
          <a:xfrm>
            <a:off x="1037016" y="3251896"/>
            <a:ext cx="8077200" cy="646331"/>
          </a:xfrm>
          <a:prstGeom prst="rect">
            <a:avLst/>
          </a:prstGeom>
          <a:noFill/>
        </p:spPr>
        <p:txBody>
          <a:bodyPr wrap="square" rtlCol="0">
            <a:spAutoFit/>
          </a:bodyPr>
          <a:lstStyle/>
          <a:p>
            <a:pPr algn="justLow"/>
            <a:r>
              <a:rPr lang="fr-FR" b="1" dirty="0"/>
              <a:t>‘‘IMAQ AVI2 Open ’’: </a:t>
            </a:r>
            <a:r>
              <a:rPr lang="fr-FR" dirty="0" smtClean="0"/>
              <a:t>Permet</a:t>
            </a:r>
            <a:r>
              <a:rPr lang="fr-FR" b="1" dirty="0" smtClean="0"/>
              <a:t> </a:t>
            </a:r>
            <a:r>
              <a:rPr lang="fr-FR" dirty="0"/>
              <a:t>de </a:t>
            </a:r>
            <a:r>
              <a:rPr lang="fr-FR" dirty="0" smtClean="0"/>
              <a:t>créer </a:t>
            </a:r>
            <a:r>
              <a:rPr lang="fr-FR" dirty="0"/>
              <a:t>un emplacement de stockage temporaire pour l'image.</a:t>
            </a:r>
            <a:endParaRPr lang="en-US" b="1" dirty="0"/>
          </a:p>
        </p:txBody>
      </p:sp>
      <p:pic>
        <p:nvPicPr>
          <p:cNvPr id="15" name="2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0" y="6248400"/>
            <a:ext cx="609600" cy="609600"/>
          </a:xfrm>
          <a:prstGeom prst="rect">
            <a:avLst/>
          </a:prstGeom>
        </p:spPr>
      </p:pic>
    </p:spTree>
    <p:extLst>
      <p:ext uri="{BB962C8B-B14F-4D97-AF65-F5344CB8AC3E}">
        <p14:creationId xmlns:p14="http://schemas.microsoft.com/office/powerpoint/2010/main" val="14980316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42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784231" y="964049"/>
            <a:ext cx="3506011" cy="584775"/>
          </a:xfrm>
          <a:prstGeom prst="rect">
            <a:avLst/>
          </a:prstGeom>
          <a:noFill/>
        </p:spPr>
        <p:txBody>
          <a:bodyPr wrap="square" rtlCol="0">
            <a:spAutoFit/>
          </a:bodyPr>
          <a:lstStyle/>
          <a:p>
            <a:pPr algn="ctr"/>
            <a:r>
              <a:rPr lang="fr-FR" sz="3200" b="1" dirty="0" smtClean="0">
                <a:solidFill>
                  <a:schemeClr val="accent2">
                    <a:lumMod val="75000"/>
                  </a:schemeClr>
                </a:solidFill>
                <a:effectLst>
                  <a:outerShdw blurRad="38100" dist="38100" dir="2700000" algn="tl">
                    <a:srgbClr val="000000">
                      <a:alpha val="43137"/>
                    </a:srgbClr>
                  </a:outerShdw>
                </a:effectLst>
              </a:rPr>
              <a:t>CONCLUSION </a:t>
            </a:r>
            <a:endParaRPr lang="en-US" sz="3200" b="1" dirty="0">
              <a:solidFill>
                <a:schemeClr val="accent2">
                  <a:lumMod val="75000"/>
                </a:schemeClr>
              </a:solidFill>
              <a:effectLst>
                <a:outerShdw blurRad="38100" dist="38100" dir="2700000" algn="tl">
                  <a:srgbClr val="000000">
                    <a:alpha val="43137"/>
                  </a:srgbClr>
                </a:outerShdw>
              </a:effectLst>
            </a:endParaRPr>
          </a:p>
        </p:txBody>
      </p:sp>
      <p:sp>
        <p:nvSpPr>
          <p:cNvPr id="3" name="Espace réservé du contenu 4"/>
          <p:cNvSpPr txBox="1">
            <a:spLocks/>
          </p:cNvSpPr>
          <p:nvPr/>
        </p:nvSpPr>
        <p:spPr>
          <a:xfrm>
            <a:off x="0" y="1732599"/>
            <a:ext cx="9143999" cy="5424339"/>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None/>
            </a:pPr>
            <a:r>
              <a:rPr lang="fr-FR" sz="1800" dirty="0" smtClean="0">
                <a:solidFill>
                  <a:schemeClr val="tx1"/>
                </a:solidFill>
                <a:ea typeface="Times New Roman"/>
                <a:cs typeface="Calibri" pitchFamily="34" charset="0"/>
              </a:rPr>
              <a:t>        Premièrement</a:t>
            </a:r>
            <a:r>
              <a:rPr lang="fr-FR" sz="1800" dirty="0">
                <a:solidFill>
                  <a:schemeClr val="tx1"/>
                </a:solidFill>
                <a:ea typeface="Times New Roman"/>
                <a:cs typeface="Calibri" pitchFamily="34" charset="0"/>
              </a:rPr>
              <a:t>, je tiens à </a:t>
            </a:r>
            <a:r>
              <a:rPr lang="fr-FR" sz="1800" dirty="0" smtClean="0">
                <a:solidFill>
                  <a:schemeClr val="tx1"/>
                </a:solidFill>
                <a:ea typeface="Times New Roman"/>
                <a:cs typeface="Calibri" pitchFamily="34" charset="0"/>
              </a:rPr>
              <a:t>témoigner de l’importance </a:t>
            </a:r>
            <a:r>
              <a:rPr lang="fr-FR" sz="1800" dirty="0">
                <a:solidFill>
                  <a:schemeClr val="tx1"/>
                </a:solidFill>
                <a:ea typeface="Times New Roman"/>
                <a:cs typeface="Calibri" pitchFamily="34" charset="0"/>
              </a:rPr>
              <a:t>du projet de fin d’étude par les étudiants de </a:t>
            </a:r>
            <a:r>
              <a:rPr lang="fr-FR" sz="1800" dirty="0" smtClean="0">
                <a:solidFill>
                  <a:schemeClr val="tx1"/>
                </a:solidFill>
                <a:ea typeface="Times New Roman"/>
                <a:cs typeface="Calibri" pitchFamily="34" charset="0"/>
              </a:rPr>
              <a:t>License car </a:t>
            </a:r>
            <a:r>
              <a:rPr lang="fr-FR" sz="1800" dirty="0">
                <a:solidFill>
                  <a:schemeClr val="tx1"/>
                </a:solidFill>
                <a:ea typeface="Times New Roman"/>
                <a:cs typeface="Calibri" pitchFamily="34" charset="0"/>
              </a:rPr>
              <a:t>Il constitue un vrai test des connaissances acquises et </a:t>
            </a:r>
            <a:r>
              <a:rPr lang="fr-FR" sz="1800" dirty="0" smtClean="0">
                <a:solidFill>
                  <a:schemeClr val="tx1"/>
                </a:solidFill>
                <a:ea typeface="Times New Roman"/>
                <a:cs typeface="Calibri" pitchFamily="34" charset="0"/>
              </a:rPr>
              <a:t>ils nous approches au </a:t>
            </a:r>
            <a:r>
              <a:rPr lang="fr-FR" sz="1800" dirty="0">
                <a:solidFill>
                  <a:schemeClr val="tx1"/>
                </a:solidFill>
                <a:ea typeface="Times New Roman"/>
                <a:cs typeface="Calibri" pitchFamily="34" charset="0"/>
              </a:rPr>
              <a:t>monde du travail.                                                </a:t>
            </a:r>
          </a:p>
          <a:p>
            <a:pPr marL="0" indent="0" algn="justLow">
              <a:buNone/>
            </a:pPr>
            <a:endParaRPr lang="fr-FR" sz="1800" dirty="0" smtClean="0">
              <a:solidFill>
                <a:schemeClr val="tx1"/>
              </a:solidFill>
              <a:ea typeface="Times New Roman"/>
              <a:cs typeface="Calibri" pitchFamily="34" charset="0"/>
            </a:endParaRPr>
          </a:p>
          <a:p>
            <a:pPr marL="0" indent="0" algn="justLow">
              <a:buNone/>
            </a:pPr>
            <a:r>
              <a:rPr lang="fr-FR" sz="1800" dirty="0" smtClean="0">
                <a:solidFill>
                  <a:schemeClr val="tx1"/>
                </a:solidFill>
                <a:ea typeface="Times New Roman"/>
                <a:cs typeface="Calibri" pitchFamily="34" charset="0"/>
              </a:rPr>
              <a:t>Le </a:t>
            </a:r>
            <a:r>
              <a:rPr lang="fr-FR" sz="1800" dirty="0">
                <a:solidFill>
                  <a:schemeClr val="tx1"/>
                </a:solidFill>
                <a:ea typeface="Times New Roman"/>
                <a:cs typeface="Calibri" pitchFamily="34" charset="0"/>
              </a:rPr>
              <a:t>travail qui m’a été proposer c’est un projet qui touche plusieurs aspects de l’électronique, principalement les nouvelles carte de contrôle Arduino ces avantages et comment on peut les utiliser. J’ai aussi touché à la programmation en relation avec l’exploitation de ces cartes par les logiciels IDE Arduino, Ardublock et LabVIEW, l’aspect relation entre LabVIEW et l’interfaçage d’Arduino a été aussi maitrisé après plusieurs tentatives très difficiles.  J’ai aussi maitrisé l’utilisation des modules caméra avec Arduino pour faire des captures et les </a:t>
            </a:r>
            <a:r>
              <a:rPr lang="fr-FR" sz="1800" dirty="0" smtClean="0">
                <a:solidFill>
                  <a:schemeClr val="tx1"/>
                </a:solidFill>
                <a:ea typeface="Times New Roman"/>
                <a:cs typeface="Calibri" pitchFamily="34" charset="0"/>
              </a:rPr>
              <a:t>sauvegarder.</a:t>
            </a:r>
          </a:p>
          <a:p>
            <a:pPr marL="0" indent="0" algn="justLow">
              <a:buNone/>
            </a:pPr>
            <a:endParaRPr lang="fr-FR" sz="1800" dirty="0">
              <a:solidFill>
                <a:schemeClr val="tx1"/>
              </a:solidFill>
              <a:latin typeface="Calibri" pitchFamily="34" charset="0"/>
              <a:cs typeface="Calibri" pitchFamily="34" charset="0"/>
            </a:endParaRPr>
          </a:p>
          <a:p>
            <a:pPr marL="0" indent="0" algn="justLow">
              <a:buNone/>
            </a:pPr>
            <a:r>
              <a:rPr lang="fr-FR" sz="1800" dirty="0" smtClean="0">
                <a:solidFill>
                  <a:schemeClr val="tx1"/>
                </a:solidFill>
                <a:latin typeface="Calibri" pitchFamily="34" charset="0"/>
                <a:cs typeface="Calibri" pitchFamily="34" charset="0"/>
              </a:rPr>
              <a:t>Cette expérience m’as beaucoup aidé pour savoir le déroulement d’un projet et comment accepter la critique </a:t>
            </a:r>
            <a:r>
              <a:rPr lang="fr-FR" sz="1800" dirty="0">
                <a:solidFill>
                  <a:schemeClr val="tx1"/>
                </a:solidFill>
                <a:latin typeface="Calibri" pitchFamily="34" charset="0"/>
                <a:cs typeface="Calibri" pitchFamily="34" charset="0"/>
              </a:rPr>
              <a:t>de </a:t>
            </a:r>
            <a:r>
              <a:rPr lang="fr-FR" sz="1800" dirty="0" smtClean="0">
                <a:solidFill>
                  <a:schemeClr val="tx1"/>
                </a:solidFill>
                <a:latin typeface="Calibri" pitchFamily="34" charset="0"/>
                <a:cs typeface="Calibri" pitchFamily="34" charset="0"/>
              </a:rPr>
              <a:t>l’encadrant et </a:t>
            </a:r>
            <a:r>
              <a:rPr lang="fr-FR" sz="1800" dirty="0">
                <a:solidFill>
                  <a:schemeClr val="tx1"/>
                </a:solidFill>
                <a:latin typeface="Calibri" pitchFamily="34" charset="0"/>
                <a:cs typeface="Calibri" pitchFamily="34" charset="0"/>
              </a:rPr>
              <a:t>essayant toujours </a:t>
            </a:r>
            <a:r>
              <a:rPr lang="fr-FR" sz="1800" dirty="0" smtClean="0">
                <a:solidFill>
                  <a:schemeClr val="tx1"/>
                </a:solidFill>
                <a:latin typeface="Calibri" pitchFamily="34" charset="0"/>
                <a:cs typeface="Calibri" pitchFamily="34" charset="0"/>
              </a:rPr>
              <a:t>mieux.</a:t>
            </a:r>
            <a:endParaRPr lang="fr-FR" sz="18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lgn="justLow">
              <a:buFont typeface="Wingdings 2"/>
              <a:buNone/>
            </a:pPr>
            <a:endParaRPr lang="fr-FR" sz="1600" dirty="0" smtClean="0">
              <a:solidFill>
                <a:schemeClr val="tx1"/>
              </a:solidFill>
              <a:latin typeface="Calibri" pitchFamily="34" charset="0"/>
              <a:cs typeface="Calibri" pitchFamily="34" charset="0"/>
            </a:endParaRPr>
          </a:p>
        </p:txBody>
      </p:sp>
      <p:sp>
        <p:nvSpPr>
          <p:cNvPr id="4"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22</a:t>
            </a:fld>
            <a:endParaRPr lang="fr-FR" sz="1600" b="1" dirty="0">
              <a:solidFill>
                <a:sysClr val="windowText" lastClr="000000"/>
              </a:solidFill>
              <a:latin typeface="Monotype Corsiva" pitchFamily="66" charset="0"/>
              <a:cs typeface="Times New Roman" pitchFamily="18" charset="0"/>
            </a:endParaRPr>
          </a:p>
        </p:txBody>
      </p:sp>
      <p:pic>
        <p:nvPicPr>
          <p:cNvPr id="5" name="22.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248400"/>
            <a:ext cx="609600" cy="609600"/>
          </a:xfrm>
          <a:prstGeom prst="rect">
            <a:avLst/>
          </a:prstGeom>
        </p:spPr>
      </p:pic>
    </p:spTree>
    <p:extLst>
      <p:ext uri="{BB962C8B-B14F-4D97-AF65-F5344CB8AC3E}">
        <p14:creationId xmlns:p14="http://schemas.microsoft.com/office/powerpoint/2010/main" val="22940567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23</a:t>
            </a:fld>
            <a:endParaRPr lang="fr-FR" sz="1600" b="1" dirty="0">
              <a:solidFill>
                <a:sysClr val="windowText" lastClr="000000"/>
              </a:solidFill>
              <a:latin typeface="Monotype Corsiva" pitchFamily="66" charset="0"/>
              <a:cs typeface="Times New Roman" pitchFamily="18" charset="0"/>
            </a:endParaRPr>
          </a:p>
        </p:txBody>
      </p:sp>
      <p:sp>
        <p:nvSpPr>
          <p:cNvPr id="3" name="Rectangle 2"/>
          <p:cNvSpPr/>
          <p:nvPr/>
        </p:nvSpPr>
        <p:spPr>
          <a:xfrm>
            <a:off x="1197141" y="3048000"/>
            <a:ext cx="6749733" cy="584775"/>
          </a:xfrm>
          <a:prstGeom prst="rect">
            <a:avLst/>
          </a:prstGeom>
        </p:spPr>
        <p:txBody>
          <a:bodyPr wrap="none">
            <a:spAutoFit/>
          </a:bodyPr>
          <a:lstStyle/>
          <a:p>
            <a:pPr algn="ctr"/>
            <a:r>
              <a:rPr lang="fr-FR" sz="3200" b="1" dirty="0" smtClean="0">
                <a:solidFill>
                  <a:schemeClr val="accent2">
                    <a:lumMod val="75000"/>
                  </a:schemeClr>
                </a:solidFill>
                <a:effectLst>
                  <a:outerShdw blurRad="38100" dist="38100" dir="2700000" algn="tl">
                    <a:srgbClr val="000000">
                      <a:alpha val="43137"/>
                    </a:srgbClr>
                  </a:outerShdw>
                </a:effectLst>
              </a:rPr>
              <a:t>MERCI POUR VOTRE ATTENTION</a:t>
            </a:r>
            <a:endParaRPr lang="en-US" sz="3200" b="1"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2980848"/>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5268" y="1981200"/>
            <a:ext cx="5007631" cy="923330"/>
          </a:xfrm>
          <a:prstGeom prst="rect">
            <a:avLst/>
          </a:prstGeom>
        </p:spPr>
        <p:txBody>
          <a:bodyPr wrap="square">
            <a:spAutoFit/>
          </a:bodyPr>
          <a:lstStyle/>
          <a:p>
            <a:pPr algn="ctr"/>
            <a:r>
              <a:rPr lang="fr-FR" dirty="0" smtClean="0">
                <a:latin typeface="Monotype Corsiva" pitchFamily="66" charset="0"/>
              </a:rPr>
              <a:t>Soutenance </a:t>
            </a:r>
            <a:r>
              <a:rPr lang="fr-FR" dirty="0">
                <a:latin typeface="Monotype Corsiva" pitchFamily="66" charset="0"/>
              </a:rPr>
              <a:t>du Projet de fin d’étude</a:t>
            </a:r>
          </a:p>
          <a:p>
            <a:pPr algn="ctr"/>
            <a:r>
              <a:rPr lang="fr-FR" dirty="0">
                <a:latin typeface="Monotype Corsiva" pitchFamily="66" charset="0"/>
              </a:rPr>
              <a:t>Pour l’obtention du diplôme </a:t>
            </a:r>
            <a:r>
              <a:rPr lang="fr-FR" dirty="0" smtClean="0">
                <a:latin typeface="Monotype Corsiva" pitchFamily="66" charset="0"/>
              </a:rPr>
              <a:t>de licence en FST  Beni Mellal Option Ingénierie d’électronique et télécommunication</a:t>
            </a:r>
            <a:endParaRPr lang="fr-FR" dirty="0">
              <a:latin typeface="Monotype Corsiva" pitchFamily="66" charset="0"/>
            </a:endParaRPr>
          </a:p>
        </p:txBody>
      </p:sp>
      <p:sp>
        <p:nvSpPr>
          <p:cNvPr id="10" name="Espace réservé du pied de page 9"/>
          <p:cNvSpPr>
            <a:spLocks noGrp="1"/>
          </p:cNvSpPr>
          <p:nvPr>
            <p:ph type="ftr" sz="quarter" idx="11"/>
          </p:nvPr>
        </p:nvSpPr>
        <p:spPr>
          <a:xfrm>
            <a:off x="2135387" y="6151419"/>
            <a:ext cx="5147394" cy="678872"/>
          </a:xfrm>
        </p:spPr>
        <p:txBody>
          <a:bodyPr/>
          <a:lstStyle/>
          <a:p>
            <a:pPr algn="ctr">
              <a:lnSpc>
                <a:spcPct val="105000"/>
              </a:lnSpc>
              <a:spcAft>
                <a:spcPts val="1000"/>
              </a:spcAft>
            </a:pPr>
            <a:r>
              <a:rPr lang="fr-FR" b="1" dirty="0" smtClean="0">
                <a:solidFill>
                  <a:srgbClr val="808080"/>
                </a:solidFill>
                <a:effectLst/>
                <a:latin typeface="Cambria"/>
                <a:ea typeface="Times New Roman"/>
                <a:cs typeface="Times New Roman"/>
              </a:rPr>
              <a:t>Licence Sciences et Techniques                                                                           Filière: Ingénierie Electronique et Télécommunication                                2019/2020</a:t>
            </a:r>
            <a:endParaRPr lang="en-US" b="1" dirty="0">
              <a:effectLst/>
              <a:latin typeface="Cambria"/>
              <a:ea typeface="Times New Roman"/>
              <a:cs typeface="Times New Roman"/>
            </a:endParaRPr>
          </a:p>
        </p:txBody>
      </p:sp>
      <p:sp>
        <p:nvSpPr>
          <p:cNvPr id="9" name="ZoneTexte 8"/>
          <p:cNvSpPr txBox="1"/>
          <p:nvPr/>
        </p:nvSpPr>
        <p:spPr>
          <a:xfrm>
            <a:off x="928660" y="3124200"/>
            <a:ext cx="7560845" cy="1295400"/>
          </a:xfrm>
          <a:prstGeom prst="rect">
            <a:avLst/>
          </a:prstGeom>
          <a:noFill/>
          <a:ln w="57150">
            <a:solidFill>
              <a:schemeClr val="accent2">
                <a:lumMod val="75000"/>
              </a:schemeClr>
            </a:solidFill>
          </a:ln>
          <a:effectLst>
            <a:outerShdw blurRad="44450" dist="27940" dir="5400000" algn="ctr">
              <a:srgbClr val="000000">
                <a:alpha val="32000"/>
              </a:srgbClr>
            </a:outerShdw>
            <a:softEdge rad="317500"/>
          </a:effectLst>
          <a:scene3d>
            <a:camera prst="orthographicFront">
              <a:rot lat="0" lon="0" rev="0"/>
            </a:camera>
            <a:lightRig rig="balanced" dir="t">
              <a:rot lat="0" lon="0" rev="8700000"/>
            </a:lightRig>
          </a:scene3d>
          <a:sp3d>
            <a:bevelT w="190500" h="38100"/>
          </a:sp3d>
        </p:spPr>
        <p:style>
          <a:lnRef idx="3">
            <a:schemeClr val="lt1"/>
          </a:lnRef>
          <a:fillRef idx="1">
            <a:schemeClr val="accent6"/>
          </a:fillRef>
          <a:effectRef idx="1">
            <a:schemeClr val="accent6"/>
          </a:effectRef>
          <a:fontRef idx="minor">
            <a:schemeClr val="lt1"/>
          </a:fontRef>
        </p:style>
        <p:txBody>
          <a:bodyPr anchor="ctr"/>
          <a:lstStyle>
            <a:defPPr>
              <a:defRPr lang="en-US"/>
            </a:defPPr>
            <a:lvl1pPr algn="ctr">
              <a:defRPr>
                <a:solidFill>
                  <a:sysClr val="windowText" lastClr="000000"/>
                </a:solidFill>
              </a:defRPr>
            </a:lvl1pPr>
          </a:lstStyle>
          <a:p>
            <a:endParaRPr lang="fr-FR" dirty="0"/>
          </a:p>
          <a:p>
            <a:endParaRPr lang="fr-FR" dirty="0"/>
          </a:p>
          <a:p>
            <a:r>
              <a:rPr lang="fr-FR" sz="2400" b="1" dirty="0" smtClean="0">
                <a:solidFill>
                  <a:schemeClr val="tx1"/>
                </a:solidFill>
                <a:latin typeface="Vijaya" pitchFamily="34" charset="0"/>
                <a:cs typeface="Vijaya" pitchFamily="34" charset="0"/>
              </a:rPr>
              <a:t>LES CARTES ARDUINO AVEC LE LOGICIEL LabVIEW EN VUE D’ACQUISITION DES IMAGES ET DES VIDEOS </a:t>
            </a:r>
            <a:endParaRPr lang="fr-FR" dirty="0">
              <a:solidFill>
                <a:schemeClr val="tx1"/>
              </a:solidFill>
              <a:latin typeface="Monotype Corsiva" pitchFamily="66" charset="0"/>
            </a:endParaRPr>
          </a:p>
          <a:p>
            <a:endParaRPr lang="fr-FR" dirty="0"/>
          </a:p>
          <a:p>
            <a:endParaRPr lang="fr-FR" dirty="0"/>
          </a:p>
        </p:txBody>
      </p:sp>
      <p:sp>
        <p:nvSpPr>
          <p:cNvPr id="14" name="AutoShape 5"/>
          <p:cNvSpPr>
            <a:spLocks noChangeArrowheads="1"/>
          </p:cNvSpPr>
          <p:nvPr/>
        </p:nvSpPr>
        <p:spPr bwMode="auto">
          <a:xfrm>
            <a:off x="-27709" y="4648200"/>
            <a:ext cx="5000628" cy="1100134"/>
          </a:xfrm>
          <a:prstGeom prst="parallelogram">
            <a:avLst>
              <a:gd name="adj" fmla="val 68954"/>
            </a:avLst>
          </a:prstGeom>
          <a:no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u="sng" dirty="0" smtClean="0">
                <a:solidFill>
                  <a:schemeClr val="tx1"/>
                </a:solidFill>
                <a:latin typeface="Calibri" pitchFamily="34" charset="0"/>
                <a:cs typeface="Calibri" pitchFamily="34" charset="0"/>
              </a:rPr>
              <a:t>Soutenu par:</a:t>
            </a:r>
          </a:p>
          <a:p>
            <a:pPr marL="0" marR="0" lvl="0" indent="0" defTabSz="914400" eaLnBrk="1" fontAlgn="auto" latinLnBrk="0" hangingPunct="1">
              <a:lnSpc>
                <a:spcPct val="100000"/>
              </a:lnSpc>
              <a:spcBef>
                <a:spcPts val="0"/>
              </a:spcBef>
              <a:spcAft>
                <a:spcPts val="0"/>
              </a:spcAft>
              <a:buClrTx/>
              <a:buSzTx/>
              <a:buFontTx/>
              <a:buNone/>
              <a:tabLst/>
              <a:defRPr/>
            </a:pPr>
            <a:r>
              <a:rPr lang="fr-FR" dirty="0" smtClean="0">
                <a:solidFill>
                  <a:schemeClr val="tx1"/>
                </a:solidFill>
                <a:latin typeface="Calibri" pitchFamily="34" charset="0"/>
                <a:cs typeface="Calibri" pitchFamily="34" charset="0"/>
              </a:rPr>
              <a:t>	Hassan SAMINE</a:t>
            </a:r>
          </a:p>
        </p:txBody>
      </p:sp>
      <p:sp>
        <p:nvSpPr>
          <p:cNvPr id="17" name="AutoShape 5"/>
          <p:cNvSpPr>
            <a:spLocks noChangeArrowheads="1"/>
          </p:cNvSpPr>
          <p:nvPr/>
        </p:nvSpPr>
        <p:spPr bwMode="auto">
          <a:xfrm>
            <a:off x="4143372" y="4648200"/>
            <a:ext cx="5000628" cy="1100134"/>
          </a:xfrm>
          <a:prstGeom prst="parallelogram">
            <a:avLst>
              <a:gd name="adj" fmla="val 68954"/>
            </a:avLst>
          </a:prstGeom>
          <a:no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lang="fr-FR" u="sng" dirty="0" smtClean="0">
                <a:solidFill>
                  <a:schemeClr val="tx1"/>
                </a:solidFill>
                <a:latin typeface="Calibri" pitchFamily="34" charset="0"/>
                <a:cs typeface="Calibri" pitchFamily="34" charset="0"/>
              </a:rPr>
              <a:t>Encadré par:</a:t>
            </a:r>
          </a:p>
          <a:p>
            <a:pPr marL="0" marR="0" lvl="0" indent="0" defTabSz="914400" eaLnBrk="1" fontAlgn="auto" latinLnBrk="0" hangingPunct="1">
              <a:lnSpc>
                <a:spcPct val="100000"/>
              </a:lnSpc>
              <a:spcBef>
                <a:spcPts val="0"/>
              </a:spcBef>
              <a:spcAft>
                <a:spcPts val="0"/>
              </a:spcAft>
              <a:buClrTx/>
              <a:buSzTx/>
              <a:buFontTx/>
              <a:buNone/>
              <a:tabLst/>
              <a:defRPr/>
            </a:pPr>
            <a:r>
              <a:rPr lang="fr-FR" dirty="0" smtClean="0">
                <a:solidFill>
                  <a:schemeClr val="tx1"/>
                </a:solidFill>
                <a:latin typeface="Calibri" pitchFamily="34" charset="0"/>
                <a:cs typeface="Calibri" pitchFamily="34" charset="0"/>
              </a:rPr>
              <a:t>	M. Mustapha MABROUKI</a:t>
            </a:r>
          </a:p>
        </p:txBody>
      </p:sp>
      <p:pic>
        <p:nvPicPr>
          <p:cNvPr id="1028" name="Picture 4" descr="C:\Users\Mohamed Samine\Desktop\FST-B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246" y="-533400"/>
            <a:ext cx="4968317" cy="241974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p:cNvSpPr txBox="1"/>
          <p:nvPr/>
        </p:nvSpPr>
        <p:spPr>
          <a:xfrm>
            <a:off x="2472605" y="1066800"/>
            <a:ext cx="4419600" cy="707886"/>
          </a:xfrm>
          <a:prstGeom prst="rect">
            <a:avLst/>
          </a:prstGeom>
          <a:noFill/>
        </p:spPr>
        <p:txBody>
          <a:bodyPr wrap="square" rtlCol="0">
            <a:spAutoFit/>
          </a:bodyPr>
          <a:lstStyle/>
          <a:p>
            <a:pPr algn="ctr"/>
            <a:r>
              <a:rPr lang="fr-FR" sz="2000" dirty="0" smtClean="0">
                <a:solidFill>
                  <a:srgbClr val="0070C0"/>
                </a:solidFill>
                <a:latin typeface="Monotype Corsiva" pitchFamily="66" charset="0"/>
              </a:rPr>
              <a:t>Faculté des sciences et techniques </a:t>
            </a:r>
          </a:p>
          <a:p>
            <a:pPr algn="ctr"/>
            <a:r>
              <a:rPr lang="fr-FR" sz="2000" dirty="0" smtClean="0">
                <a:solidFill>
                  <a:srgbClr val="0070C0"/>
                </a:solidFill>
                <a:latin typeface="Monotype Corsiva" pitchFamily="66" charset="0"/>
              </a:rPr>
              <a:t>Béni Mellal </a:t>
            </a:r>
            <a:endParaRPr lang="en-US" sz="2000" dirty="0">
              <a:solidFill>
                <a:srgbClr val="0070C0"/>
              </a:solidFill>
              <a:latin typeface="Monotype Corsiva" pitchFamily="66" charset="0"/>
            </a:endParaRPr>
          </a:p>
        </p:txBody>
      </p:sp>
    </p:spTree>
    <p:extLst>
      <p:ext uri="{BB962C8B-B14F-4D97-AF65-F5344CB8AC3E}">
        <p14:creationId xmlns:p14="http://schemas.microsoft.com/office/powerpoint/2010/main" val="36629162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 dur="500"/>
                                        <p:tgtEl>
                                          <p:spTgt spid="14"/>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2"/>
                                          </p:val>
                                        </p:tav>
                                        <p:tav tm="100000">
                                          <p:val>
                                            <p:strVal val="#ppt_x"/>
                                          </p:val>
                                        </p:tav>
                                      </p:tavLst>
                                    </p:anim>
                                    <p:anim calcmode="lin" valueType="num">
                                      <p:cBhvr>
                                        <p:cTn id="13" dur="5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804578" y="1295399"/>
            <a:ext cx="3506011" cy="584775"/>
          </a:xfrm>
          <a:prstGeom prst="rect">
            <a:avLst/>
          </a:prstGeom>
          <a:noFill/>
        </p:spPr>
        <p:txBody>
          <a:bodyPr wrap="square" rtlCol="0">
            <a:spAutoFit/>
          </a:bodyPr>
          <a:lstStyle/>
          <a:p>
            <a:r>
              <a:rPr lang="fr-FR" sz="3200" b="1" dirty="0" smtClean="0">
                <a:solidFill>
                  <a:schemeClr val="accent2">
                    <a:lumMod val="75000"/>
                  </a:schemeClr>
                </a:solidFill>
                <a:effectLst>
                  <a:outerShdw blurRad="38100" dist="38100" dir="2700000" algn="tl">
                    <a:srgbClr val="000000">
                      <a:alpha val="43137"/>
                    </a:srgbClr>
                  </a:outerShdw>
                </a:effectLst>
              </a:rPr>
              <a:t>INTRODUCTION</a:t>
            </a:r>
            <a:endParaRPr lang="en-US" sz="3200" b="1" dirty="0">
              <a:solidFill>
                <a:schemeClr val="accent2">
                  <a:lumMod val="75000"/>
                </a:schemeClr>
              </a:solidFill>
              <a:effectLst>
                <a:outerShdw blurRad="38100" dist="38100" dir="2700000" algn="tl">
                  <a:srgbClr val="000000">
                    <a:alpha val="43137"/>
                  </a:srgbClr>
                </a:outerShdw>
              </a:effectLst>
            </a:endParaRPr>
          </a:p>
        </p:txBody>
      </p:sp>
      <p:sp>
        <p:nvSpPr>
          <p:cNvPr id="3" name="Espace réservé du contenu 4"/>
          <p:cNvSpPr txBox="1">
            <a:spLocks/>
          </p:cNvSpPr>
          <p:nvPr/>
        </p:nvSpPr>
        <p:spPr>
          <a:xfrm>
            <a:off x="214184" y="2057399"/>
            <a:ext cx="8686800" cy="35814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None/>
            </a:pPr>
            <a:r>
              <a:rPr lang="fr-FR" sz="1800" dirty="0" smtClean="0">
                <a:solidFill>
                  <a:schemeClr val="tx1"/>
                </a:solidFill>
                <a:latin typeface="Calibri" pitchFamily="34" charset="0"/>
                <a:ea typeface="Times New Roman"/>
                <a:cs typeface="Calibri" pitchFamily="34" charset="0"/>
              </a:rPr>
              <a:t>      </a:t>
            </a:r>
            <a:r>
              <a:rPr lang="fr-FR" sz="1800" dirty="0">
                <a:solidFill>
                  <a:schemeClr val="tx1"/>
                </a:solidFill>
                <a:latin typeface="Calibri" pitchFamily="34" charset="0"/>
                <a:ea typeface="Times New Roman"/>
                <a:cs typeface="Calibri" pitchFamily="34" charset="0"/>
              </a:rPr>
              <a:t>Le travail de fin d’étude qui m’a été proposé est un projet très intéressant qui porte sur les nouvelles cartes types Arduino avec le logiciel LabVIEW en vue d'acquisition des images et des vidéos. </a:t>
            </a:r>
            <a:endParaRPr lang="fr-FR" sz="1800" dirty="0" smtClean="0">
              <a:solidFill>
                <a:schemeClr val="tx1"/>
              </a:solidFill>
              <a:latin typeface="Calibri" pitchFamily="34" charset="0"/>
              <a:ea typeface="Times New Roman"/>
              <a:cs typeface="Calibri" pitchFamily="34" charset="0"/>
            </a:endParaRPr>
          </a:p>
          <a:p>
            <a:pPr marL="0" indent="0" algn="justLow">
              <a:buNone/>
            </a:pPr>
            <a:endParaRPr lang="fr-FR" sz="1800" dirty="0" smtClean="0">
              <a:solidFill>
                <a:schemeClr val="tx1"/>
              </a:solidFill>
              <a:latin typeface="Calibri" pitchFamily="34" charset="0"/>
              <a:cs typeface="Calibri" pitchFamily="34" charset="0"/>
            </a:endParaRPr>
          </a:p>
          <a:p>
            <a:pPr marL="0" indent="0">
              <a:buNone/>
            </a:pPr>
            <a:r>
              <a:rPr lang="fr-FR" sz="1800" dirty="0" smtClean="0">
                <a:solidFill>
                  <a:schemeClr val="tx1"/>
                </a:solidFill>
                <a:latin typeface="Calibri" pitchFamily="34" charset="0"/>
                <a:cs typeface="Calibri" pitchFamily="34" charset="0"/>
              </a:rPr>
              <a:t>Les deux outil principal qu’on va utilisé dans  ce projet sont la </a:t>
            </a:r>
            <a:r>
              <a:rPr lang="fr-FR" sz="1800" dirty="0">
                <a:solidFill>
                  <a:schemeClr val="tx1"/>
                </a:solidFill>
                <a:latin typeface="Calibri" pitchFamily="34" charset="0"/>
                <a:cs typeface="Calibri" pitchFamily="34" charset="0"/>
              </a:rPr>
              <a:t>carte Arduino et le logiciel LabVIEW </a:t>
            </a:r>
            <a:r>
              <a:rPr lang="fr-FR" sz="1800" dirty="0" smtClean="0">
                <a:solidFill>
                  <a:schemeClr val="tx1"/>
                </a:solidFill>
                <a:latin typeface="Calibri" pitchFamily="34" charset="0"/>
                <a:cs typeface="Calibri" pitchFamily="34" charset="0"/>
              </a:rPr>
              <a:t>,la première est une carte électronique qui a simplifié la programmation </a:t>
            </a:r>
            <a:r>
              <a:rPr lang="fr-FR" sz="1800" dirty="0">
                <a:solidFill>
                  <a:schemeClr val="tx1"/>
                </a:solidFill>
                <a:latin typeface="Calibri" pitchFamily="34" charset="0"/>
                <a:cs typeface="Calibri" pitchFamily="34" charset="0"/>
              </a:rPr>
              <a:t>d’un microcontrôleur qui était assez </a:t>
            </a:r>
            <a:r>
              <a:rPr lang="fr-FR" sz="1800" dirty="0" smtClean="0">
                <a:solidFill>
                  <a:schemeClr val="tx1"/>
                </a:solidFill>
                <a:latin typeface="Calibri" pitchFamily="34" charset="0"/>
                <a:cs typeface="Calibri" pitchFamily="34" charset="0"/>
              </a:rPr>
              <a:t>compliqué,  et le deuxième est un logiciel qui </a:t>
            </a:r>
            <a:r>
              <a:rPr lang="fr-FR" sz="1800" dirty="0">
                <a:solidFill>
                  <a:schemeClr val="tx1"/>
                </a:solidFill>
                <a:latin typeface="Calibri" pitchFamily="34" charset="0"/>
                <a:cs typeface="Calibri" pitchFamily="34" charset="0"/>
              </a:rPr>
              <a:t>a </a:t>
            </a:r>
            <a:r>
              <a:rPr lang="fr-FR" sz="1800" dirty="0" smtClean="0">
                <a:solidFill>
                  <a:schemeClr val="tx1"/>
                </a:solidFill>
                <a:latin typeface="Calibri" pitchFamily="34" charset="0"/>
                <a:cs typeface="Calibri" pitchFamily="34" charset="0"/>
              </a:rPr>
              <a:t>révolutionné la programmation graphique. Donc j’était ravi de travailler sur ce projet pour connaitre mieux ces deux outils.</a:t>
            </a:r>
            <a:endParaRPr lang="fr-FR" sz="1800" dirty="0" smtClean="0">
              <a:latin typeface="Calibri" pitchFamily="34" charset="0"/>
              <a:cs typeface="Calibri" pitchFamily="34" charset="0"/>
            </a:endParaRPr>
          </a:p>
          <a:p>
            <a:pPr marL="0" indent="0">
              <a:buNone/>
            </a:pPr>
            <a:r>
              <a:rPr lang="fr-FR" sz="1800" dirty="0">
                <a:solidFill>
                  <a:schemeClr val="tx1"/>
                </a:solidFill>
                <a:latin typeface="Calibri" pitchFamily="34" charset="0"/>
                <a:cs typeface="Calibri" pitchFamily="34" charset="0"/>
              </a:rPr>
              <a:t>Dans cette présentation je vais parcourir les informations que j'ai apprises en travaillant sur ce </a:t>
            </a:r>
            <a:r>
              <a:rPr lang="fr-FR" sz="1800" dirty="0" smtClean="0">
                <a:solidFill>
                  <a:schemeClr val="tx1"/>
                </a:solidFill>
                <a:latin typeface="Calibri" pitchFamily="34" charset="0"/>
                <a:cs typeface="Calibri" pitchFamily="34" charset="0"/>
              </a:rPr>
              <a:t>projet et les différent approches que j’ai essayé pour réussir la tache principal. </a:t>
            </a:r>
            <a:endParaRPr lang="fr-FR" sz="18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lgn="justLow">
              <a:buFont typeface="Wingdings 2"/>
              <a:buNone/>
            </a:pPr>
            <a:endParaRPr lang="fr-FR" sz="1600" dirty="0" smtClean="0">
              <a:solidFill>
                <a:schemeClr val="tx1"/>
              </a:solidFill>
              <a:latin typeface="Calibri" pitchFamily="34" charset="0"/>
              <a:cs typeface="Calibri" pitchFamily="34" charset="0"/>
            </a:endParaRPr>
          </a:p>
        </p:txBody>
      </p:sp>
      <p:sp>
        <p:nvSpPr>
          <p:cNvPr id="4"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3</a:t>
            </a:fld>
            <a:endParaRPr lang="fr-FR" sz="1600" b="1" dirty="0">
              <a:solidFill>
                <a:sysClr val="windowText" lastClr="000000"/>
              </a:solidFill>
              <a:latin typeface="Monotype Corsiva" pitchFamily="66" charset="0"/>
              <a:cs typeface="Times New Roman" pitchFamily="18" charset="0"/>
            </a:endParaRPr>
          </a:p>
        </p:txBody>
      </p:sp>
      <p:pic>
        <p:nvPicPr>
          <p:cNvPr id="5" name="3.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6248400"/>
            <a:ext cx="609600" cy="609600"/>
          </a:xfrm>
          <a:prstGeom prst="rect">
            <a:avLst/>
          </a:prstGeom>
        </p:spPr>
      </p:pic>
    </p:spTree>
    <p:extLst>
      <p:ext uri="{BB962C8B-B14F-4D97-AF65-F5344CB8AC3E}">
        <p14:creationId xmlns:p14="http://schemas.microsoft.com/office/powerpoint/2010/main" val="38982553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304800" y="3048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mj-lt"/>
              <a:buAutoNum type="romanUcPeriod"/>
            </a:pPr>
            <a:r>
              <a:rPr lang="fr-FR" sz="1800" u="sng" dirty="0">
                <a:solidFill>
                  <a:schemeClr val="accent2">
                    <a:lumMod val="75000"/>
                  </a:schemeClr>
                </a:solidFill>
              </a:rPr>
              <a:t>DEFINITION DE la </a:t>
            </a:r>
            <a:r>
              <a:rPr lang="fr-FR" sz="1800" u="sng" dirty="0" smtClean="0">
                <a:solidFill>
                  <a:schemeClr val="accent2">
                    <a:lumMod val="75000"/>
                  </a:schemeClr>
                </a:solidFill>
              </a:rPr>
              <a:t>carte Arduino</a:t>
            </a:r>
            <a:endParaRPr lang="en-US" sz="1800" u="sng" dirty="0">
              <a:solidFill>
                <a:schemeClr val="accent2">
                  <a:lumMod val="75000"/>
                </a:schemeClr>
              </a:solidFill>
            </a:endParaRPr>
          </a:p>
        </p:txBody>
      </p:sp>
      <p:sp>
        <p:nvSpPr>
          <p:cNvPr id="6" name="Espace réservé du contenu 4"/>
          <p:cNvSpPr txBox="1">
            <a:spLocks/>
          </p:cNvSpPr>
          <p:nvPr/>
        </p:nvSpPr>
        <p:spPr>
          <a:xfrm>
            <a:off x="304800" y="723900"/>
            <a:ext cx="8686800" cy="61341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Font typeface="Wingdings 2"/>
              <a:buNone/>
            </a:pPr>
            <a:r>
              <a:rPr lang="fr-FR" sz="1800" dirty="0" smtClean="0">
                <a:solidFill>
                  <a:schemeClr val="tx1"/>
                </a:solidFill>
                <a:latin typeface="Calibri" pitchFamily="34" charset="0"/>
                <a:ea typeface="Times New Roman"/>
                <a:cs typeface="Calibri" pitchFamily="34" charset="0"/>
              </a:rPr>
              <a:t>      L’année 2005 a été marquée par l’invention de l’Arduino, un projet créé par une équipe italienne de l’Institut de conception et d’Interaction d’Ivrea.</a:t>
            </a:r>
            <a:endParaRPr lang="fr-FR" sz="18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lgn="justLow">
              <a:buFont typeface="Wingdings 2"/>
              <a:buNone/>
            </a:pPr>
            <a:endParaRPr lang="fr-FR" sz="1600" dirty="0" smtClean="0">
              <a:solidFill>
                <a:schemeClr val="tx1"/>
              </a:solidFill>
              <a:latin typeface="Calibri" pitchFamily="34" charset="0"/>
              <a:cs typeface="Calibri" pitchFamily="34" charset="0"/>
            </a:endParaRPr>
          </a:p>
        </p:txBody>
      </p:sp>
      <p:pic>
        <p:nvPicPr>
          <p:cNvPr id="7" name="Picture 2" descr="1280px-Arduino_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1208" y="1979639"/>
            <a:ext cx="6053984" cy="4114800"/>
          </a:xfrm>
          <a:prstGeom prst="rect">
            <a:avLst/>
          </a:prstGeom>
          <a:noFill/>
          <a:ln w="3175" cap="rnd">
            <a:solidFill>
              <a:srgbClr val="FFFFFF"/>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50800" dir="5400000" algn="ctr" rotWithShape="0">
                    <a:srgbClr val="808080"/>
                  </a:outerShdw>
                </a:effectLst>
              </a14:hiddenEffects>
            </a:ext>
          </a:extLst>
        </p:spPr>
      </p:pic>
      <p:sp>
        <p:nvSpPr>
          <p:cNvPr id="8"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4</a:t>
            </a:fld>
            <a:endParaRPr lang="fr-FR" sz="1600" b="1" dirty="0">
              <a:solidFill>
                <a:sysClr val="windowText" lastClr="000000"/>
              </a:solidFill>
              <a:latin typeface="Monotype Corsiva" pitchFamily="66" charset="0"/>
              <a:cs typeface="Times New Roman" pitchFamily="18" charset="0"/>
            </a:endParaRPr>
          </a:p>
        </p:txBody>
      </p:sp>
      <p:pic>
        <p:nvPicPr>
          <p:cNvPr id="2" name="4.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spTree>
    <p:extLst>
      <p:ext uri="{BB962C8B-B14F-4D97-AF65-F5344CB8AC3E}">
        <p14:creationId xmlns:p14="http://schemas.microsoft.com/office/powerpoint/2010/main" val="6894851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04800" y="3429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285750" indent="-285750">
              <a:buSzPct val="100000"/>
              <a:buFont typeface="Wingdings" pitchFamily="2" charset="2"/>
              <a:buChar char="Ø"/>
            </a:pPr>
            <a:r>
              <a:rPr lang="fr-FR" sz="1800" dirty="0">
                <a:solidFill>
                  <a:schemeClr val="accent2">
                    <a:lumMod val="60000"/>
                    <a:lumOff val="40000"/>
                  </a:schemeClr>
                </a:solidFill>
              </a:rPr>
              <a:t>PRESENTATION de la carte Arduino UNO</a:t>
            </a:r>
            <a:endParaRPr lang="en-US" sz="1800" dirty="0">
              <a:solidFill>
                <a:schemeClr val="accent2">
                  <a:lumMod val="60000"/>
                  <a:lumOff val="40000"/>
                </a:schemeClr>
              </a:solidFill>
            </a:endParaRPr>
          </a:p>
          <a:p>
            <a:endParaRPr lang="en-US" sz="1800" u="sng" dirty="0">
              <a:solidFill>
                <a:schemeClr val="accent2">
                  <a:lumMod val="75000"/>
                </a:schemeClr>
              </a:solidFill>
            </a:endParaRPr>
          </a:p>
        </p:txBody>
      </p:sp>
      <p:sp>
        <p:nvSpPr>
          <p:cNvPr id="3" name="Espace réservé du contenu 2"/>
          <p:cNvSpPr txBox="1">
            <a:spLocks/>
          </p:cNvSpPr>
          <p:nvPr/>
        </p:nvSpPr>
        <p:spPr>
          <a:xfrm>
            <a:off x="304800" y="762000"/>
            <a:ext cx="8686800" cy="6096000"/>
          </a:xfrm>
          <a:prstGeom prst="rect">
            <a:avLst/>
          </a:prstGeom>
        </p:spPr>
        <p:txBody>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Font typeface="Wingdings 2"/>
              <a:buNone/>
            </a:pPr>
            <a:r>
              <a:rPr lang="fr-FR" sz="1800" dirty="0" smtClean="0">
                <a:solidFill>
                  <a:schemeClr val="tx1"/>
                </a:solidFill>
                <a:latin typeface="Calibri" pitchFamily="34" charset="0"/>
                <a:ea typeface="Times New Roman"/>
                <a:cs typeface="Calibri" pitchFamily="34" charset="0"/>
              </a:rPr>
              <a:t>      Il existe plusieurs module de la carte  Arduino, le module qu’on utilise pour ce projet s’appelle la carte Arduino Uno, c’est la plus simple et la plus économique carte à microcontrôleur d’Arduino.</a:t>
            </a: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lgn="justLow">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lgn="justLow">
              <a:buFont typeface="Wingdings 2"/>
              <a:buNone/>
            </a:pPr>
            <a:r>
              <a:rPr lang="fr-FR" sz="1600" dirty="0" smtClean="0">
                <a:solidFill>
                  <a:schemeClr val="tx1"/>
                </a:solidFill>
                <a:latin typeface="Calibri" pitchFamily="34" charset="0"/>
                <a:ea typeface="Times New Roman"/>
                <a:cs typeface="Calibri" pitchFamily="34" charset="0"/>
              </a:rPr>
              <a:t>.</a:t>
            </a:r>
            <a:endParaRPr lang="fr-FR" sz="1600" dirty="0">
              <a:solidFill>
                <a:schemeClr val="tx1"/>
              </a:solidFill>
              <a:latin typeface="Calibri" pitchFamily="34" charset="0"/>
              <a:ea typeface="Times New Roman"/>
              <a:cs typeface="Calibri" pitchFamily="34" charset="0"/>
            </a:endParaRPr>
          </a:p>
        </p:txBody>
      </p:sp>
      <p:pic>
        <p:nvPicPr>
          <p:cNvPr id="4" name="Picture 3" descr="C:\Users\Mohamed Samine\Desktop\Untitled-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44" y="1790700"/>
            <a:ext cx="6576712"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5</a:t>
            </a:fld>
            <a:endParaRPr lang="fr-FR" sz="1600" b="1" dirty="0">
              <a:solidFill>
                <a:sysClr val="windowText" lastClr="000000"/>
              </a:solidFill>
              <a:latin typeface="Monotype Corsiva" pitchFamily="66" charset="0"/>
              <a:cs typeface="Times New Roman" pitchFamily="18" charset="0"/>
            </a:endParaRPr>
          </a:p>
        </p:txBody>
      </p:sp>
      <p:pic>
        <p:nvPicPr>
          <p:cNvPr id="6" name="WhatsApp Audio 2020-09-07 at 22.47.10.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508" y="6248400"/>
            <a:ext cx="609600" cy="609600"/>
          </a:xfrm>
          <a:prstGeom prst="rect">
            <a:avLst/>
          </a:prstGeom>
        </p:spPr>
      </p:pic>
    </p:spTree>
    <p:extLst>
      <p:ext uri="{BB962C8B-B14F-4D97-AF65-F5344CB8AC3E}">
        <p14:creationId xmlns:p14="http://schemas.microsoft.com/office/powerpoint/2010/main" val="385135077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04800" y="1524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Wingdings" pitchFamily="2" charset="2"/>
              <a:buChar char="Ø"/>
            </a:pPr>
            <a:r>
              <a:rPr lang="fr-FR" sz="1800" dirty="0">
                <a:solidFill>
                  <a:schemeClr val="accent2">
                    <a:lumMod val="60000"/>
                    <a:lumOff val="40000"/>
                  </a:schemeClr>
                </a:solidFill>
              </a:rPr>
              <a:t>L’IDE ARDUINO</a:t>
            </a:r>
            <a:endParaRPr lang="en-US" sz="1800" dirty="0">
              <a:solidFill>
                <a:schemeClr val="accent2">
                  <a:lumMod val="60000"/>
                  <a:lumOff val="40000"/>
                </a:schemeClr>
              </a:solidFill>
            </a:endParaRPr>
          </a:p>
        </p:txBody>
      </p:sp>
      <p:sp>
        <p:nvSpPr>
          <p:cNvPr id="3" name="Espace réservé du contenu 2"/>
          <p:cNvSpPr txBox="1">
            <a:spLocks/>
          </p:cNvSpPr>
          <p:nvPr/>
        </p:nvSpPr>
        <p:spPr>
          <a:xfrm>
            <a:off x="304800" y="537772"/>
            <a:ext cx="8686800" cy="60960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Font typeface="Wingdings 2"/>
              <a:buNone/>
            </a:pPr>
            <a:r>
              <a:rPr lang="fr-FR" sz="1800" dirty="0" smtClean="0">
                <a:solidFill>
                  <a:schemeClr val="tx1"/>
                </a:solidFill>
                <a:latin typeface="Calibri" pitchFamily="34" charset="0"/>
                <a:ea typeface="Times New Roman"/>
                <a:cs typeface="Calibri" pitchFamily="34" charset="0"/>
              </a:rPr>
              <a:t>      Le logiciel qu’on utilise pour programmer la carte Arduino s’appelle ARDUINO IDE, un logiciel simple et gratuit qu’on peut télécharger sur le site officiel d’Arduino. </a:t>
            </a: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lgn="justLow">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Font typeface="Wingdings 2"/>
              <a:buNone/>
            </a:pPr>
            <a:endParaRPr lang="fr-FR" sz="1600" dirty="0" smtClean="0">
              <a:solidFill>
                <a:schemeClr val="tx1"/>
              </a:solidFill>
              <a:latin typeface="Calibri" pitchFamily="34" charset="0"/>
              <a:ea typeface="Times New Roman"/>
              <a:cs typeface="Calibri" pitchFamily="34" charset="0"/>
            </a:endParaRPr>
          </a:p>
        </p:txBody>
      </p:sp>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2726" y="1295400"/>
            <a:ext cx="4270948" cy="4969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6</a:t>
            </a:fld>
            <a:endParaRPr lang="fr-FR" sz="1600" b="1" dirty="0">
              <a:solidFill>
                <a:sysClr val="windowText" lastClr="000000"/>
              </a:solidFill>
              <a:latin typeface="Monotype Corsiva" pitchFamily="66" charset="0"/>
              <a:cs typeface="Times New Roman" pitchFamily="18" charset="0"/>
            </a:endParaRPr>
          </a:p>
        </p:txBody>
      </p:sp>
      <p:pic>
        <p:nvPicPr>
          <p:cNvPr id="7" name="A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585" y="5655630"/>
            <a:ext cx="609600" cy="609600"/>
          </a:xfrm>
          <a:prstGeom prst="rect">
            <a:avLst/>
          </a:prstGeom>
        </p:spPr>
      </p:pic>
      <p:pic>
        <p:nvPicPr>
          <p:cNvPr id="8" name="A2.mpe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7585" y="6194892"/>
            <a:ext cx="609600" cy="609600"/>
          </a:xfrm>
          <a:prstGeom prst="rect">
            <a:avLst/>
          </a:prstGeom>
        </p:spPr>
      </p:pic>
    </p:spTree>
    <p:extLst>
      <p:ext uri="{BB962C8B-B14F-4D97-AF65-F5344CB8AC3E}">
        <p14:creationId xmlns:p14="http://schemas.microsoft.com/office/powerpoint/2010/main" val="365268970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81" fill="hold"/>
                                        <p:tgtEl>
                                          <p:spTgt spid="7"/>
                                        </p:tgtEl>
                                      </p:cBhvr>
                                    </p:cmd>
                                  </p:childTnLst>
                                </p:cTn>
                              </p:par>
                            </p:childTnLst>
                          </p:cTn>
                        </p:par>
                        <p:par>
                          <p:cTn id="7" fill="hold">
                            <p:stCondLst>
                              <p:cond delay="26481"/>
                            </p:stCondLst>
                            <p:childTnLst>
                              <p:par>
                                <p:cTn id="8" presetID="1" presetClass="mediacall" presetSubtype="0" fill="hold" nodeType="afterEffect">
                                  <p:stCondLst>
                                    <p:cond delay="270"/>
                                  </p:stCondLst>
                                  <p:childTnLst>
                                    <p:cmd type="call" cmd="playFrom(0.0)">
                                      <p:cBhvr>
                                        <p:cTn id="9" dur="241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7"/>
                </p:tgtEl>
              </p:cMediaNode>
            </p:audio>
            <p:audio>
              <p:cMediaNode vol="80000">
                <p:cTn id="11"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Wingdings" pitchFamily="2" charset="2"/>
              <a:buChar char="Ø"/>
            </a:pPr>
            <a:r>
              <a:rPr lang="fr-FR" sz="1800" dirty="0">
                <a:solidFill>
                  <a:schemeClr val="accent2">
                    <a:lumMod val="60000"/>
                    <a:lumOff val="40000"/>
                  </a:schemeClr>
                </a:solidFill>
              </a:rPr>
              <a:t>LE LANGAGE ET LA SYNTAXE</a:t>
            </a:r>
            <a:endParaRPr lang="en-US" sz="1800" dirty="0">
              <a:solidFill>
                <a:schemeClr val="accent2">
                  <a:lumMod val="60000"/>
                  <a:lumOff val="40000"/>
                </a:schemeClr>
              </a:solidFill>
            </a:endParaRPr>
          </a:p>
        </p:txBody>
      </p:sp>
      <p:sp>
        <p:nvSpPr>
          <p:cNvPr id="3"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None/>
            </a:pPr>
            <a:r>
              <a:rPr lang="fr-FR" sz="1800" dirty="0" smtClean="0">
                <a:solidFill>
                  <a:schemeClr val="tx1"/>
                </a:solidFill>
                <a:latin typeface="Calibri" pitchFamily="34" charset="0"/>
                <a:ea typeface="Times New Roman"/>
                <a:cs typeface="Calibri" pitchFamily="34" charset="0"/>
              </a:rPr>
              <a:t>      Il existe deux types de structure d’un programme Arduino, structure simple qui se compose par un ensemble d’instructions avec le langage Arduino ou le logique de programmation par bloc. On vas exploiter les deux </a:t>
            </a:r>
            <a:r>
              <a:rPr lang="fr-FR" sz="1800" dirty="0">
                <a:solidFill>
                  <a:schemeClr val="tx1"/>
                </a:solidFill>
                <a:latin typeface="Calibri" pitchFamily="34" charset="0"/>
                <a:ea typeface="Times New Roman"/>
                <a:cs typeface="Calibri" pitchFamily="34" charset="0"/>
              </a:rPr>
              <a:t>types par </a:t>
            </a:r>
            <a:r>
              <a:rPr lang="fr-FR" sz="1800" dirty="0" smtClean="0">
                <a:solidFill>
                  <a:schemeClr val="tx1"/>
                </a:solidFill>
                <a:latin typeface="Calibri" pitchFamily="34" charset="0"/>
                <a:ea typeface="Times New Roman"/>
                <a:cs typeface="Calibri" pitchFamily="34" charset="0"/>
              </a:rPr>
              <a:t>suite.</a:t>
            </a:r>
          </a:p>
          <a:p>
            <a:pPr marL="0" indent="0" algn="justLow">
              <a:buFont typeface="Wingdings 2"/>
              <a:buNone/>
            </a:pPr>
            <a:endParaRPr lang="fr-FR" sz="1800" b="1" dirty="0" smtClean="0">
              <a:solidFill>
                <a:schemeClr val="accent2">
                  <a:lumMod val="60000"/>
                  <a:lumOff val="40000"/>
                </a:schemeClr>
              </a:solidFill>
              <a:latin typeface="Cambria" pitchFamily="18" charset="0"/>
              <a:ea typeface="Cambria" pitchFamily="18" charset="0"/>
              <a:cs typeface="Calibri" pitchFamily="34" charset="0"/>
            </a:endParaRPr>
          </a:p>
          <a:p>
            <a:pPr algn="justLow">
              <a:buClr>
                <a:schemeClr val="accent4">
                  <a:lumMod val="75000"/>
                </a:schemeClr>
              </a:buClr>
              <a:buSzPct val="100000"/>
              <a:buFont typeface="+mj-lt"/>
              <a:buAutoNum type="alphaUcPeriod"/>
            </a:pPr>
            <a:r>
              <a:rPr lang="fr-FR" sz="1800" b="1" dirty="0" smtClean="0">
                <a:solidFill>
                  <a:schemeClr val="accent4">
                    <a:lumMod val="75000"/>
                  </a:schemeClr>
                </a:solidFill>
                <a:latin typeface="Cambria" pitchFamily="18" charset="0"/>
                <a:ea typeface="Cambria" pitchFamily="18" charset="0"/>
                <a:cs typeface="Calibri" pitchFamily="34" charset="0"/>
              </a:rPr>
              <a:t>La structure d’un programme Arduino d’une manière générale </a:t>
            </a:r>
          </a:p>
          <a:p>
            <a:pPr marL="0" indent="0" algn="justLow">
              <a:buClr>
                <a:schemeClr val="accent2">
                  <a:lumMod val="60000"/>
                  <a:lumOff val="40000"/>
                </a:schemeClr>
              </a:buClr>
              <a:buSzPct val="100000"/>
              <a:buFont typeface="Wingdings 2"/>
              <a:buNone/>
            </a:pPr>
            <a:r>
              <a:rPr lang="fr-FR" sz="1800" dirty="0" smtClean="0">
                <a:solidFill>
                  <a:schemeClr val="tx1"/>
                </a:solidFill>
                <a:latin typeface="Calibri" pitchFamily="34" charset="0"/>
                <a:ea typeface="Times New Roman"/>
                <a:cs typeface="Calibri" pitchFamily="34" charset="0"/>
              </a:rPr>
              <a:t>      Un programme Arduino comporte de 3 parties :</a:t>
            </a: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en-US" sz="1600" dirty="0">
              <a:solidFill>
                <a:schemeClr val="tx1"/>
              </a:solidFill>
              <a:latin typeface="Calibri" pitchFamily="34" charset="0"/>
              <a:ea typeface="Times New Roman"/>
              <a:cs typeface="Calibri" pitchFamily="34" charset="0"/>
            </a:endParaRPr>
          </a:p>
        </p:txBody>
      </p:sp>
      <p:pic>
        <p:nvPicPr>
          <p:cNvPr id="4" name="Image 3" descr="6"/>
          <p:cNvPicPr/>
          <p:nvPr/>
        </p:nvPicPr>
        <p:blipFill>
          <a:blip r:embed="rId7">
            <a:extLst>
              <a:ext uri="{28A0092B-C50C-407E-A947-70E740481C1C}">
                <a14:useLocalDpi xmlns:a14="http://schemas.microsoft.com/office/drawing/2010/main" val="0"/>
              </a:ext>
            </a:extLst>
          </a:blip>
          <a:srcRect/>
          <a:stretch>
            <a:fillRect/>
          </a:stretch>
        </p:blipFill>
        <p:spPr bwMode="auto">
          <a:xfrm>
            <a:off x="819150" y="2667000"/>
            <a:ext cx="7734300" cy="3276600"/>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7</a:t>
            </a:fld>
            <a:endParaRPr lang="fr-FR" sz="1600" b="1" dirty="0">
              <a:solidFill>
                <a:sysClr val="windowText" lastClr="000000"/>
              </a:solidFill>
              <a:latin typeface="Monotype Corsiva" pitchFamily="66" charset="0"/>
              <a:cs typeface="Times New Roman" pitchFamily="18" charset="0"/>
            </a:endParaRPr>
          </a:p>
        </p:txBody>
      </p:sp>
      <p:pic>
        <p:nvPicPr>
          <p:cNvPr id="6" name="B1.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5638800"/>
            <a:ext cx="609600" cy="609600"/>
          </a:xfrm>
          <a:prstGeom prst="rect">
            <a:avLst/>
          </a:prstGeom>
        </p:spPr>
      </p:pic>
      <p:pic>
        <p:nvPicPr>
          <p:cNvPr id="7" name="B2.mpeg">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0" y="6248400"/>
            <a:ext cx="609600" cy="609600"/>
          </a:xfrm>
          <a:prstGeom prst="rect">
            <a:avLst/>
          </a:prstGeom>
        </p:spPr>
      </p:pic>
    </p:spTree>
    <p:extLst>
      <p:ext uri="{BB962C8B-B14F-4D97-AF65-F5344CB8AC3E}">
        <p14:creationId xmlns:p14="http://schemas.microsoft.com/office/powerpoint/2010/main" val="193788568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5" fill="hold"/>
                                        <p:tgtEl>
                                          <p:spTgt spid="6"/>
                                        </p:tgtEl>
                                      </p:cBhvr>
                                    </p:cmd>
                                  </p:childTnLst>
                                </p:cTn>
                              </p:par>
                            </p:childTnLst>
                          </p:cTn>
                        </p:par>
                        <p:par>
                          <p:cTn id="7" fill="hold">
                            <p:stCondLst>
                              <p:cond delay="16065"/>
                            </p:stCondLst>
                            <p:childTnLst>
                              <p:par>
                                <p:cTn id="8" presetID="1" presetClass="mediacall" presetSubtype="0" fill="hold" nodeType="afterEffect">
                                  <p:stCondLst>
                                    <p:cond delay="160"/>
                                  </p:stCondLst>
                                  <p:childTnLst>
                                    <p:cmd type="call" cmd="playFrom(0.0)">
                                      <p:cBhvr>
                                        <p:cTn id="9" dur="596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p:cNvSpPr txBox="1">
            <a:spLocks/>
          </p:cNvSpPr>
          <p:nvPr/>
        </p:nvSpPr>
        <p:spPr>
          <a:xfrm>
            <a:off x="304800" y="3048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342900" lvl="1" indent="-342900">
              <a:buClr>
                <a:schemeClr val="accent4">
                  <a:lumMod val="75000"/>
                </a:schemeClr>
              </a:buClr>
              <a:buSzPct val="100000"/>
              <a:buFont typeface="+mj-lt"/>
              <a:buAutoNum type="alphaUcPeriod" startAt="2"/>
            </a:pPr>
            <a:r>
              <a:rPr lang="fr-FR" sz="1800" b="1" dirty="0" smtClean="0">
                <a:solidFill>
                  <a:schemeClr val="accent4">
                    <a:lumMod val="75000"/>
                  </a:schemeClr>
                </a:solidFill>
                <a:latin typeface="Cambria" pitchFamily="18" charset="0"/>
                <a:ea typeface="Cambria" pitchFamily="18" charset="0"/>
                <a:cs typeface="Calibri" pitchFamily="34" charset="0"/>
              </a:rPr>
              <a:t>La </a:t>
            </a:r>
            <a:r>
              <a:rPr lang="fr-FR" sz="1800" b="1" dirty="0">
                <a:solidFill>
                  <a:schemeClr val="accent4">
                    <a:lumMod val="75000"/>
                  </a:schemeClr>
                </a:solidFill>
                <a:latin typeface="Cambria" pitchFamily="18" charset="0"/>
                <a:ea typeface="Cambria" pitchFamily="18" charset="0"/>
                <a:cs typeface="Calibri" pitchFamily="34" charset="0"/>
              </a:rPr>
              <a:t>structure d’un programme Arduino avec blockly Arduino</a:t>
            </a:r>
          </a:p>
          <a:p>
            <a:pPr marL="0" lvl="1" indent="0" algn="justLow">
              <a:buClr>
                <a:schemeClr val="accent2">
                  <a:lumMod val="60000"/>
                  <a:lumOff val="40000"/>
                </a:schemeClr>
              </a:buClr>
              <a:buSzPct val="100000"/>
              <a:buNone/>
            </a:pPr>
            <a:r>
              <a:rPr lang="fr-FR" sz="1800" dirty="0" smtClean="0">
                <a:solidFill>
                  <a:schemeClr val="tx1"/>
                </a:solidFill>
                <a:latin typeface="Calibri" pitchFamily="34" charset="0"/>
                <a:ea typeface="Times New Roman"/>
                <a:cs typeface="Calibri" pitchFamily="34" charset="0"/>
              </a:rPr>
              <a:t>        </a:t>
            </a:r>
            <a:r>
              <a:rPr lang="fr-FR" sz="1800" dirty="0" smtClean="0">
                <a:solidFill>
                  <a:schemeClr val="tx1"/>
                </a:solidFill>
                <a:latin typeface="Calibri" pitchFamily="34" charset="0"/>
                <a:ea typeface="Cambria" pitchFamily="18" charset="0"/>
                <a:cs typeface="Calibri" pitchFamily="34" charset="0"/>
              </a:rPr>
              <a:t>Cette logique de programmation s’appelle OPENBLOCK, cette méthode reprend graphiquement la structure des langages de programmations type C. </a:t>
            </a:r>
            <a:endParaRPr lang="en-US" sz="18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Cambria" pitchFamily="18" charset="0"/>
              <a:cs typeface="Calibri" pitchFamily="34" charset="0"/>
            </a:endParaRPr>
          </a:p>
          <a:p>
            <a:pPr marL="0" indent="0" algn="justLow">
              <a:buClr>
                <a:schemeClr val="accent2">
                  <a:lumMod val="60000"/>
                  <a:lumOff val="40000"/>
                </a:schemeClr>
              </a:buClr>
              <a:buSzPct val="100000"/>
              <a:buFont typeface="Wingdings 2"/>
              <a:buNone/>
            </a:pPr>
            <a:endParaRPr lang="fr-FR" sz="1600" dirty="0">
              <a:solidFill>
                <a:schemeClr val="tx1"/>
              </a:solidFill>
              <a:latin typeface="Calibri" pitchFamily="34" charset="0"/>
              <a:ea typeface="Cambria" pitchFamily="18" charset="0"/>
              <a:cs typeface="Calibri" pitchFamily="34" charset="0"/>
            </a:endParaRPr>
          </a:p>
        </p:txBody>
      </p:sp>
      <p:pic>
        <p:nvPicPr>
          <p:cNvPr id="4" name="Image 3" descr="8"/>
          <p:cNvPicPr/>
          <p:nvPr/>
        </p:nvPicPr>
        <p:blipFill>
          <a:blip r:embed="rId5">
            <a:extLst>
              <a:ext uri="{28A0092B-C50C-407E-A947-70E740481C1C}">
                <a14:useLocalDpi xmlns:a14="http://schemas.microsoft.com/office/drawing/2010/main" val="0"/>
              </a:ext>
            </a:extLst>
          </a:blip>
          <a:srcRect/>
          <a:stretch>
            <a:fillRect/>
          </a:stretch>
        </p:blipFill>
        <p:spPr bwMode="auto">
          <a:xfrm>
            <a:off x="1100931" y="1486525"/>
            <a:ext cx="7094538" cy="4343400"/>
          </a:xfrm>
          <a:prstGeom prst="rect">
            <a:avLst/>
          </a:prstGeom>
          <a:noFill/>
          <a:ln>
            <a:noFill/>
          </a:ln>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8</a:t>
            </a:fld>
            <a:endParaRPr lang="fr-FR" sz="1600" b="1" dirty="0">
              <a:solidFill>
                <a:sysClr val="windowText" lastClr="000000"/>
              </a:solidFill>
              <a:latin typeface="Monotype Corsiva" pitchFamily="66" charset="0"/>
              <a:cs typeface="Times New Roman" pitchFamily="18" charset="0"/>
            </a:endParaRPr>
          </a:p>
        </p:txBody>
      </p:sp>
      <p:pic>
        <p:nvPicPr>
          <p:cNvPr id="3" name="8.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446" y="6248400"/>
            <a:ext cx="609600" cy="609600"/>
          </a:xfrm>
          <a:prstGeom prst="rect">
            <a:avLst/>
          </a:prstGeom>
        </p:spPr>
      </p:pic>
    </p:spTree>
    <p:extLst>
      <p:ext uri="{BB962C8B-B14F-4D97-AF65-F5344CB8AC3E}">
        <p14:creationId xmlns:p14="http://schemas.microsoft.com/office/powerpoint/2010/main" val="159985866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2"/>
          <p:cNvSpPr txBox="1">
            <a:spLocks/>
          </p:cNvSpPr>
          <p:nvPr/>
        </p:nvSpPr>
        <p:spPr>
          <a:xfrm>
            <a:off x="304800" y="647700"/>
            <a:ext cx="8686800" cy="6210300"/>
          </a:xfrm>
          <a:prstGeom prst="rect">
            <a:avLst/>
          </a:prstGeom>
        </p:spPr>
        <p:txBody>
          <a:bodyPr>
            <a:normAutofit/>
          </a:bodyPr>
          <a:lst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justLow">
              <a:buClr>
                <a:schemeClr val="accent2">
                  <a:lumMod val="60000"/>
                  <a:lumOff val="40000"/>
                </a:schemeClr>
              </a:buClr>
              <a:buSzPct val="100000"/>
              <a:buNone/>
            </a:pPr>
            <a:r>
              <a:rPr lang="fr-FR" sz="1800" dirty="0" smtClean="0">
                <a:solidFill>
                  <a:schemeClr val="tx1"/>
                </a:solidFill>
                <a:latin typeface="Cambria" pitchFamily="18" charset="0"/>
                <a:ea typeface="Cambria" pitchFamily="18" charset="0"/>
              </a:rPr>
              <a:t>LabVIEW </a:t>
            </a:r>
            <a:r>
              <a:rPr lang="fr-FR" sz="1800" dirty="0">
                <a:solidFill>
                  <a:schemeClr val="tx1"/>
                </a:solidFill>
                <a:latin typeface="Cambria" pitchFamily="18" charset="0"/>
                <a:ea typeface="Cambria" pitchFamily="18" charset="0"/>
              </a:rPr>
              <a:t>est un logiciel de programmation crée par National Instruments en 1986</a:t>
            </a:r>
            <a:r>
              <a:rPr lang="fr-FR" sz="1800" dirty="0" smtClean="0">
                <a:solidFill>
                  <a:schemeClr val="tx1"/>
                </a:solidFill>
                <a:latin typeface="Cambria" pitchFamily="18" charset="0"/>
                <a:ea typeface="Cambria" pitchFamily="18" charset="0"/>
              </a:rPr>
              <a:t>.</a:t>
            </a:r>
            <a:endParaRPr lang="fr-FR" sz="18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smtClean="0">
              <a:solidFill>
                <a:schemeClr val="tx1"/>
              </a:solidFill>
              <a:latin typeface="Cambria" pitchFamily="18" charset="0"/>
              <a:ea typeface="Cambria" pitchFamily="18" charset="0"/>
              <a:cs typeface="Calibri" pitchFamily="34" charset="0"/>
            </a:endParaRPr>
          </a:p>
          <a:p>
            <a:pPr marL="0" indent="0" algn="justLow">
              <a:buClr>
                <a:schemeClr val="accent2">
                  <a:lumMod val="60000"/>
                  <a:lumOff val="40000"/>
                </a:schemeClr>
              </a:buClr>
              <a:buSzPct val="100000"/>
              <a:buNone/>
            </a:pPr>
            <a:endParaRPr lang="fr-FR" sz="1600" dirty="0">
              <a:solidFill>
                <a:schemeClr val="tx1"/>
              </a:solidFill>
              <a:latin typeface="Cambria" pitchFamily="18" charset="0"/>
              <a:ea typeface="Cambria" pitchFamily="18" charset="0"/>
              <a:cs typeface="Calibri" pitchFamily="34" charset="0"/>
            </a:endParaRPr>
          </a:p>
          <a:p>
            <a:pPr marL="0" indent="0">
              <a:buClr>
                <a:schemeClr val="accent2">
                  <a:lumMod val="60000"/>
                  <a:lumOff val="40000"/>
                </a:schemeClr>
              </a:buClr>
              <a:buSzPct val="100000"/>
              <a:buFont typeface="Wingdings 2"/>
              <a:buNone/>
            </a:pPr>
            <a:endParaRPr lang="fr-FR" sz="1600" dirty="0" smtClean="0">
              <a:solidFill>
                <a:schemeClr val="tx1"/>
              </a:solidFill>
              <a:latin typeface="Calibri" pitchFamily="34" charset="0"/>
              <a:ea typeface="Times New Roman"/>
              <a:cs typeface="Calibri" pitchFamily="34" charset="0"/>
            </a:endParaRPr>
          </a:p>
          <a:p>
            <a:pPr marL="0" indent="0">
              <a:buClr>
                <a:schemeClr val="accent2">
                  <a:lumMod val="60000"/>
                  <a:lumOff val="40000"/>
                </a:schemeClr>
              </a:buClr>
              <a:buSzPct val="100000"/>
              <a:buFont typeface="Wingdings 2"/>
              <a:buNone/>
            </a:pPr>
            <a:endParaRPr lang="en-US" sz="1600" dirty="0">
              <a:solidFill>
                <a:schemeClr val="tx1"/>
              </a:solidFill>
              <a:latin typeface="Calibri" pitchFamily="34" charset="0"/>
              <a:ea typeface="Times New Roman"/>
              <a:cs typeface="Calibri" pitchFamily="34" charset="0"/>
            </a:endParaRPr>
          </a:p>
        </p:txBody>
      </p:sp>
      <p:sp>
        <p:nvSpPr>
          <p:cNvPr id="3" name="Titre 1"/>
          <p:cNvSpPr txBox="1">
            <a:spLocks/>
          </p:cNvSpPr>
          <p:nvPr/>
        </p:nvSpPr>
        <p:spPr>
          <a:xfrm>
            <a:off x="342900" y="228600"/>
            <a:ext cx="8686800" cy="838200"/>
          </a:xfrm>
          <a:prstGeom prst="rect">
            <a:avLst/>
          </a:prstGeom>
        </p:spPr>
        <p:txBody>
          <a:bodyPr>
            <a:norm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400050" indent="-400050">
              <a:buFont typeface="+mj-lt"/>
              <a:buAutoNum type="romanUcPeriod" startAt="2"/>
            </a:pPr>
            <a:r>
              <a:rPr lang="fr-FR" sz="1800" u="sng" dirty="0">
                <a:solidFill>
                  <a:schemeClr val="accent2">
                    <a:lumMod val="75000"/>
                  </a:schemeClr>
                </a:solidFill>
              </a:rPr>
              <a:t>DEFINITION </a:t>
            </a:r>
            <a:r>
              <a:rPr lang="fr-FR" sz="1800" u="sng" dirty="0" smtClean="0">
                <a:solidFill>
                  <a:schemeClr val="accent2">
                    <a:lumMod val="75000"/>
                  </a:schemeClr>
                </a:solidFill>
              </a:rPr>
              <a:t>DU LOGICIEL </a:t>
            </a:r>
            <a:r>
              <a:rPr lang="fr-FR" sz="1800" u="sng" dirty="0">
                <a:solidFill>
                  <a:schemeClr val="accent2">
                    <a:lumMod val="75000"/>
                  </a:schemeClr>
                </a:solidFill>
              </a:rPr>
              <a:t>LABVIEW :</a:t>
            </a:r>
            <a:endParaRPr lang="en-US" sz="1800" u="sng" dirty="0">
              <a:solidFill>
                <a:schemeClr val="accent2">
                  <a:lumMod val="75000"/>
                </a:schemeClr>
              </a:solidFill>
            </a:endParaRPr>
          </a:p>
        </p:txBody>
      </p:sp>
      <p:pic>
        <p:nvPicPr>
          <p:cNvPr id="4" name="Image 3" descr="Description : 223"/>
          <p:cNvPicPr/>
          <p:nvPr/>
        </p:nvPicPr>
        <p:blipFill>
          <a:blip r:embed="rId5">
            <a:extLst>
              <a:ext uri="{28A0092B-C50C-407E-A947-70E740481C1C}">
                <a14:useLocalDpi xmlns:a14="http://schemas.microsoft.com/office/drawing/2010/main" val="0"/>
              </a:ext>
            </a:extLst>
          </a:blip>
          <a:srcRect/>
          <a:stretch>
            <a:fillRect/>
          </a:stretch>
        </p:blipFill>
        <p:spPr bwMode="auto">
          <a:xfrm>
            <a:off x="733603" y="1182349"/>
            <a:ext cx="7829193" cy="4532651"/>
          </a:xfrm>
          <a:prstGeom prst="rect">
            <a:avLst/>
          </a:prstGeom>
          <a:noFill/>
        </p:spPr>
      </p:pic>
      <p:sp>
        <p:nvSpPr>
          <p:cNvPr id="5" name="Espace réservé du numéro de diapositive 1"/>
          <p:cNvSpPr>
            <a:spLocks noGrp="1"/>
          </p:cNvSpPr>
          <p:nvPr>
            <p:ph type="sldNum" sz="quarter" idx="12"/>
          </p:nvPr>
        </p:nvSpPr>
        <p:spPr>
          <a:xfrm>
            <a:off x="8229600" y="6473952"/>
            <a:ext cx="758952" cy="246888"/>
          </a:xfrm>
        </p:spPr>
        <p:txBody>
          <a:bodyPr/>
          <a:lstStyle/>
          <a:p>
            <a:fld id="{7506FDCD-46B6-4FDE-92A4-73A3B7287E44}" type="slidenum">
              <a:rPr lang="fr-FR" sz="1600" b="1" smtClean="0">
                <a:solidFill>
                  <a:sysClr val="windowText" lastClr="000000"/>
                </a:solidFill>
                <a:latin typeface="Monotype Corsiva" pitchFamily="66" charset="0"/>
                <a:cs typeface="Times New Roman" pitchFamily="18" charset="0"/>
              </a:rPr>
              <a:pPr/>
              <a:t>9</a:t>
            </a:fld>
            <a:endParaRPr lang="fr-FR" sz="1600" b="1" dirty="0">
              <a:solidFill>
                <a:sysClr val="windowText" lastClr="000000"/>
              </a:solidFill>
              <a:latin typeface="Monotype Corsiva" pitchFamily="66" charset="0"/>
              <a:cs typeface="Times New Roman" pitchFamily="18" charset="0"/>
            </a:endParaRPr>
          </a:p>
        </p:txBody>
      </p:sp>
      <p:pic>
        <p:nvPicPr>
          <p:cNvPr id="6" name="9.mpe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spTree>
    <p:extLst>
      <p:ext uri="{BB962C8B-B14F-4D97-AF65-F5344CB8AC3E}">
        <p14:creationId xmlns:p14="http://schemas.microsoft.com/office/powerpoint/2010/main" val="22937394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ème1">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Personnalisé 2">
      <a:dk1>
        <a:sysClr val="windowText" lastClr="000000"/>
      </a:dk1>
      <a:lt1>
        <a:sysClr val="window" lastClr="FFFFFF"/>
      </a:lt1>
      <a:dk2>
        <a:srgbClr val="365568"/>
      </a:dk2>
      <a:lt2>
        <a:srgbClr val="FFFFFF"/>
      </a:lt2>
      <a:accent1>
        <a:srgbClr val="85AEDB"/>
      </a:accent1>
      <a:accent2>
        <a:srgbClr val="B2B2B2"/>
      </a:accent2>
      <a:accent3>
        <a:srgbClr val="49738D"/>
      </a:accent3>
      <a:accent4>
        <a:srgbClr val="808080"/>
      </a:accent4>
      <a:accent5>
        <a:srgbClr val="2F4A5B"/>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hème Office">
  <a:themeElements>
    <a:clrScheme name="Personnalisé 2">
      <a:dk1>
        <a:sysClr val="windowText" lastClr="000000"/>
      </a:dk1>
      <a:lt1>
        <a:sysClr val="window" lastClr="FFFFFF"/>
      </a:lt1>
      <a:dk2>
        <a:srgbClr val="365568"/>
      </a:dk2>
      <a:lt2>
        <a:srgbClr val="FFFFFF"/>
      </a:lt2>
      <a:accent1>
        <a:srgbClr val="85AEDB"/>
      </a:accent1>
      <a:accent2>
        <a:srgbClr val="B2B2B2"/>
      </a:accent2>
      <a:accent3>
        <a:srgbClr val="49738D"/>
      </a:accent3>
      <a:accent4>
        <a:srgbClr val="808080"/>
      </a:accent4>
      <a:accent5>
        <a:srgbClr val="2F4A5B"/>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romenade">
  <a:themeElements>
    <a:clrScheme name="Rotond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Promenade">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3196</TotalTime>
  <Words>2583</Words>
  <Application>Microsoft Office PowerPoint</Application>
  <PresentationFormat>Affichage à l'écran (4:3)</PresentationFormat>
  <Paragraphs>347</Paragraphs>
  <Slides>24</Slides>
  <Notes>20</Notes>
  <HiddenSlides>0</HiddenSlides>
  <MMClips>25</MMClips>
  <ScaleCrop>false</ScaleCrop>
  <HeadingPairs>
    <vt:vector size="4" baseType="variant">
      <vt:variant>
        <vt:lpstr>Thème</vt:lpstr>
      </vt:variant>
      <vt:variant>
        <vt:i4>4</vt:i4>
      </vt:variant>
      <vt:variant>
        <vt:lpstr>Titres des diapositives</vt:lpstr>
      </vt:variant>
      <vt:variant>
        <vt:i4>24</vt:i4>
      </vt:variant>
    </vt:vector>
  </HeadingPairs>
  <TitlesOfParts>
    <vt:vector size="28" baseType="lpstr">
      <vt:lpstr>Thème1</vt:lpstr>
      <vt:lpstr>1_Thème Office</vt:lpstr>
      <vt:lpstr>2_Thème Office</vt:lpstr>
      <vt:lpstr>Promenade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Samine</dc:creator>
  <cp:lastModifiedBy>Mohamed Samine</cp:lastModifiedBy>
  <cp:revision>106</cp:revision>
  <dcterms:created xsi:type="dcterms:W3CDTF">2020-08-11T15:31:26Z</dcterms:created>
  <dcterms:modified xsi:type="dcterms:W3CDTF">2020-09-10T12:42:39Z</dcterms:modified>
</cp:coreProperties>
</file>